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7" r:id="rId6"/>
    <p:sldId id="260" r:id="rId7"/>
    <p:sldId id="261" r:id="rId8"/>
    <p:sldId id="270" r:id="rId9"/>
    <p:sldId id="262" r:id="rId10"/>
    <p:sldId id="266" r:id="rId11"/>
    <p:sldId id="263" r:id="rId12"/>
    <p:sldId id="264" r:id="rId13"/>
    <p:sldId id="265" r:id="rId14"/>
    <p:sldId id="274" r:id="rId15"/>
    <p:sldId id="268" r:id="rId16"/>
    <p:sldId id="269" r:id="rId17"/>
    <p:sldId id="271" r:id="rId18"/>
    <p:sldId id="272" r:id="rId19"/>
    <p:sldId id="273" r:id="rId20"/>
    <p:sldId id="275" r:id="rId21"/>
    <p:sldId id="276" r:id="rId22"/>
    <p:sldId id="277" r:id="rId23"/>
    <p:sldId id="278" r:id="rId24"/>
    <p:sldId id="279" r:id="rId25"/>
    <p:sldId id="282" r:id="rId26"/>
    <p:sldId id="280" r:id="rId27"/>
    <p:sldId id="281" r:id="rId28"/>
    <p:sldId id="283" r:id="rId29"/>
    <p:sldId id="287" r:id="rId30"/>
    <p:sldId id="284" r:id="rId31"/>
    <p:sldId id="285" r:id="rId32"/>
    <p:sldId id="286" r:id="rId33"/>
    <p:sldId id="288" r:id="rId34"/>
    <p:sldId id="289" r:id="rId35"/>
    <p:sldId id="298" r:id="rId36"/>
    <p:sldId id="290" r:id="rId37"/>
    <p:sldId id="291" r:id="rId38"/>
    <p:sldId id="292" r:id="rId39"/>
    <p:sldId id="293" r:id="rId40"/>
    <p:sldId id="294" r:id="rId41"/>
    <p:sldId id="295" r:id="rId42"/>
    <p:sldId id="296" r:id="rId43"/>
    <p:sldId id="297" r:id="rId44"/>
    <p:sldId id="299" r:id="rId45"/>
    <p:sldId id="303" r:id="rId46"/>
    <p:sldId id="304" r:id="rId47"/>
    <p:sldId id="305" r:id="rId48"/>
    <p:sldId id="306" r:id="rId49"/>
    <p:sldId id="300" r:id="rId50"/>
    <p:sldId id="301" r:id="rId51"/>
    <p:sldId id="302" r:id="rId52"/>
    <p:sldId id="307" r:id="rId53"/>
    <p:sldId id="308" r:id="rId54"/>
    <p:sldId id="309" r:id="rId55"/>
    <p:sldId id="312" r:id="rId56"/>
    <p:sldId id="310" r:id="rId57"/>
    <p:sldId id="311" r:id="rId58"/>
    <p:sldId id="313" r:id="rId59"/>
    <p:sldId id="314" r:id="rId60"/>
    <p:sldId id="315" r:id="rId61"/>
    <p:sldId id="321" r:id="rId62"/>
    <p:sldId id="317" r:id="rId63"/>
    <p:sldId id="318" r:id="rId64"/>
    <p:sldId id="319" r:id="rId65"/>
    <p:sldId id="320" r:id="rId66"/>
    <p:sldId id="326" r:id="rId67"/>
    <p:sldId id="322" r:id="rId68"/>
    <p:sldId id="323" r:id="rId69"/>
    <p:sldId id="324" r:id="rId70"/>
    <p:sldId id="325" r:id="rId71"/>
    <p:sldId id="329" r:id="rId72"/>
    <p:sldId id="332" r:id="rId73"/>
    <p:sldId id="330" r:id="rId74"/>
    <p:sldId id="331" r:id="rId75"/>
    <p:sldId id="32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3B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1" d="100"/>
          <a:sy n="81" d="100"/>
        </p:scale>
        <p:origin x="-1432"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08/02/2020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02725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08/02/2020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62248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08/02/2020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9908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08/02/2020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67227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EDB8FCC-9ACE-3C4C-AD13-4974D3AAACEB}" type="datetimeFigureOut">
              <a:rPr lang="en-US" smtClean="0"/>
              <a:t>08/02/2020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45382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EDB8FCC-9ACE-3C4C-AD13-4974D3AAACEB}" type="datetimeFigureOut">
              <a:rPr lang="en-US" smtClean="0"/>
              <a:t>08/02/2020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407171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EDB8FCC-9ACE-3C4C-AD13-4974D3AAACEB}" type="datetimeFigureOut">
              <a:rPr lang="en-US" smtClean="0"/>
              <a:t>08/02/2020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8831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EDB8FCC-9ACE-3C4C-AD13-4974D3AAACEB}" type="datetimeFigureOut">
              <a:rPr lang="en-US" smtClean="0"/>
              <a:t>08/02/2020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240123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8FCC-9ACE-3C4C-AD13-4974D3AAACEB}" type="datetimeFigureOut">
              <a:rPr lang="en-US" smtClean="0"/>
              <a:t>08/02/2020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42584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EDB8FCC-9ACE-3C4C-AD13-4974D3AAACEB}" type="datetimeFigureOut">
              <a:rPr lang="en-US" smtClean="0"/>
              <a:t>08/02/2020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5732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EDB8FCC-9ACE-3C4C-AD13-4974D3AAACEB}" type="datetimeFigureOut">
              <a:rPr lang="en-US" smtClean="0"/>
              <a:t>08/02/2020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786960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B8FCC-9ACE-3C4C-AD13-4974D3AAACEB}" type="datetimeFigureOut">
              <a:rPr lang="en-US" smtClean="0"/>
              <a:t>08/02/2020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51375-6F80-E246-9E5B-0CD196B419F4}" type="slidenum">
              <a:rPr lang="en-US" smtClean="0"/>
              <a:t>‹#›</a:t>
            </a:fld>
            <a:endParaRPr lang="en-US"/>
          </a:p>
        </p:txBody>
      </p:sp>
    </p:spTree>
    <p:extLst>
      <p:ext uri="{BB962C8B-B14F-4D97-AF65-F5344CB8AC3E}">
        <p14:creationId xmlns:p14="http://schemas.microsoft.com/office/powerpoint/2010/main" val="497367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gi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 Id="rId3" Type="http://schemas.openxmlformats.org/officeDocument/2006/relationships/image" Target="../media/image3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 Id="rId3" Type="http://schemas.openxmlformats.org/officeDocument/2006/relationships/image" Target="../media/image55.emf"/></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 Id="rId3" Type="http://schemas.openxmlformats.org/officeDocument/2006/relationships/image" Target="../media/image6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g"/><Relationship Id="rId3" Type="http://schemas.openxmlformats.org/officeDocument/2006/relationships/image" Target="../media/image7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g"/><Relationship Id="rId3" Type="http://schemas.openxmlformats.org/officeDocument/2006/relationships/image" Target="../media/image7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notaur"/>
          <p:cNvPicPr/>
          <p:nvPr/>
        </p:nvPicPr>
        <p:blipFill>
          <a:blip r:embed="rId2">
            <a:extLst>
              <a:ext uri="{28A0092B-C50C-407E-A947-70E740481C1C}">
                <a14:useLocalDpi xmlns:a14="http://schemas.microsoft.com/office/drawing/2010/main" val="0"/>
              </a:ext>
            </a:extLst>
          </a:blip>
          <a:srcRect/>
          <a:stretch>
            <a:fillRect/>
          </a:stretch>
        </p:blipFill>
        <p:spPr bwMode="auto">
          <a:xfrm>
            <a:off x="1148175" y="941045"/>
            <a:ext cx="6975972" cy="4679271"/>
          </a:xfrm>
          <a:prstGeom prst="rect">
            <a:avLst/>
          </a:prstGeom>
          <a:noFill/>
          <a:ln>
            <a:noFill/>
          </a:ln>
          <a:extLst>
            <a:ext uri="{FAA26D3D-D897-4be2-8F04-BA451C77F1D7}">
              <ma14:placeholderFlag xmlns:ma14="http://schemas.microsoft.com/office/mac/drawingml/2011/main"/>
            </a:ext>
          </a:extLst>
        </p:spPr>
      </p:pic>
      <p:grpSp>
        <p:nvGrpSpPr>
          <p:cNvPr id="5" name="Group 14"/>
          <p:cNvGrpSpPr>
            <a:grpSpLocks/>
          </p:cNvGrpSpPr>
          <p:nvPr/>
        </p:nvGrpSpPr>
        <p:grpSpPr bwMode="auto">
          <a:xfrm>
            <a:off x="3565525" y="5589588"/>
            <a:ext cx="5327650" cy="1223962"/>
            <a:chOff x="2714612" y="4857760"/>
            <a:chExt cx="6243651" cy="1357322"/>
          </a:xfrm>
        </p:grpSpPr>
        <p:grpSp>
          <p:nvGrpSpPr>
            <p:cNvPr id="6" name="Group 10"/>
            <p:cNvGrpSpPr>
              <a:grpSpLocks/>
            </p:cNvGrpSpPr>
            <p:nvPr/>
          </p:nvGrpSpPr>
          <p:grpSpPr bwMode="auto">
            <a:xfrm>
              <a:off x="2857488" y="4857760"/>
              <a:ext cx="6100775" cy="1320790"/>
              <a:chOff x="2857488" y="4857760"/>
              <a:chExt cx="6100775" cy="1320790"/>
            </a:xfrm>
          </p:grpSpPr>
          <p:pic>
            <p:nvPicPr>
              <p:cNvPr id="8" name="Picture 5" descr="UofB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57488" y="485776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UofB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87680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p:nvPr/>
          </p:nvSpPr>
          <p:spPr>
            <a:xfrm>
              <a:off x="2714612" y="4929939"/>
              <a:ext cx="2498577" cy="1285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pic>
        <p:nvPicPr>
          <p:cNvPr id="10" name="Picture 1" descr="logo_sq_crest+text_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5300663"/>
            <a:ext cx="16303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eRIu1z.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5434013"/>
            <a:ext cx="13795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97417" y="-94088"/>
            <a:ext cx="9649843" cy="2308324"/>
          </a:xfrm>
          <a:prstGeom prst="rect">
            <a:avLst/>
          </a:prstGeom>
        </p:spPr>
        <p:txBody>
          <a:bodyPr wrap="square">
            <a:spAutoFit/>
          </a:bodyPr>
          <a:lstStyle/>
          <a:p>
            <a:pPr>
              <a:defRPr/>
            </a:pPr>
            <a:r>
              <a:rPr lang="en-US" sz="4800" b="1" dirty="0" smtClean="0">
                <a:ln w="28575" cmpd="sng">
                  <a:solidFill>
                    <a:srgbClr val="FFFFFF"/>
                  </a:solidFill>
                  <a:prstDash val="solid"/>
                  <a:miter lim="800000"/>
                </a:ln>
                <a:solidFill>
                  <a:srgbClr val="0000FF"/>
                </a:solidFill>
                <a:effectLst>
                  <a:outerShdw blurRad="50800" algn="tl" rotWithShape="0">
                    <a:srgbClr val="000000"/>
                  </a:outerShdw>
                </a:effectLst>
              </a:rPr>
              <a:t>     Great Mathematical Myths</a:t>
            </a:r>
          </a:p>
          <a:p>
            <a:pPr>
              <a:defRPr/>
            </a:pPr>
            <a:endParaRPr lang="en-US" sz="4800" b="1" dirty="0">
              <a:ln w="28575" cmpd="sng">
                <a:solidFill>
                  <a:srgbClr val="FFFFFF"/>
                </a:solidFill>
                <a:prstDash val="solid"/>
                <a:miter lim="800000"/>
              </a:ln>
              <a:solidFill>
                <a:srgbClr val="0000FF"/>
              </a:solidFill>
              <a:effectLst>
                <a:outerShdw blurRad="50800" algn="tl" rotWithShape="0">
                  <a:srgbClr val="000000"/>
                </a:outerShdw>
              </a:effectLst>
            </a:endParaRPr>
          </a:p>
          <a:p>
            <a:pPr>
              <a:defRPr/>
            </a:pPr>
            <a:r>
              <a:rPr lang="en-US" sz="4800" b="1" dirty="0" smtClean="0">
                <a:ln w="28575" cmpd="sng">
                  <a:solidFill>
                    <a:srgbClr val="FFFFFF"/>
                  </a:solidFill>
                  <a:prstDash val="solid"/>
                  <a:miter lim="800000"/>
                </a:ln>
                <a:solidFill>
                  <a:srgbClr val="0000FF"/>
                </a:solidFill>
                <a:effectLst>
                  <a:outerShdw blurRad="50800" algn="tl" rotWithShape="0">
                    <a:srgbClr val="000000"/>
                  </a:outerShdw>
                </a:effectLst>
              </a:rPr>
              <a:t>                           </a:t>
            </a:r>
            <a:r>
              <a:rPr lang="en-US" sz="4800" b="1" dirty="0" smtClean="0">
                <a:ln w="28575" cmpd="sng">
                  <a:solidFill>
                    <a:srgbClr val="FFFFFF"/>
                  </a:solidFill>
                  <a:prstDash val="solid"/>
                  <a:miter lim="800000"/>
                </a:ln>
                <a:solidFill>
                  <a:srgbClr val="FF0000"/>
                </a:solidFill>
                <a:effectLst>
                  <a:outerShdw blurRad="50800" algn="tl" rotWithShape="0">
                    <a:srgbClr val="000000"/>
                  </a:outerShdw>
                </a:effectLst>
              </a:rPr>
              <a:t>Chris Budd</a:t>
            </a:r>
            <a:endParaRPr lang="en-US" sz="4800" b="1" dirty="0">
              <a:ln w="28575" cmpd="sng">
                <a:solidFill>
                  <a:srgbClr val="FFFFFF"/>
                </a:solidFill>
                <a:prstDash val="solid"/>
                <a:miter lim="800000"/>
              </a:ln>
              <a:solidFill>
                <a:srgbClr val="FF0000"/>
              </a:solidFill>
              <a:effectLst>
                <a:outerShdw blurRad="50800" algn="tl" rotWithShape="0">
                  <a:srgbClr val="000000"/>
                </a:outerShdw>
              </a:effectLst>
            </a:endParaRPr>
          </a:p>
        </p:txBody>
      </p:sp>
    </p:spTree>
    <p:extLst>
      <p:ext uri="{BB962C8B-B14F-4D97-AF65-F5344CB8AC3E}">
        <p14:creationId xmlns:p14="http://schemas.microsoft.com/office/powerpoint/2010/main" val="12694060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5147" y="1565554"/>
            <a:ext cx="7254312" cy="1015663"/>
          </a:xfrm>
          <a:prstGeom prst="rect">
            <a:avLst/>
          </a:prstGeom>
          <a:noFill/>
        </p:spPr>
        <p:txBody>
          <a:bodyPr wrap="square" rtlCol="0">
            <a:spAutoFit/>
          </a:bodyPr>
          <a:lstStyle/>
          <a:p>
            <a:r>
              <a:rPr lang="en-US" sz="6000" dirty="0" smtClean="0">
                <a:solidFill>
                  <a:srgbClr val="0000FF"/>
                </a:solidFill>
              </a:rPr>
              <a:t>Mathematical myths</a:t>
            </a:r>
            <a:endParaRPr lang="en-US" sz="6000" dirty="0">
              <a:solidFill>
                <a:srgbClr val="0000FF"/>
              </a:solidFill>
            </a:endParaRPr>
          </a:p>
        </p:txBody>
      </p:sp>
    </p:spTree>
    <p:extLst>
      <p:ext uri="{BB962C8B-B14F-4D97-AF65-F5344CB8AC3E}">
        <p14:creationId xmlns:p14="http://schemas.microsoft.com/office/powerpoint/2010/main" val="20654172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52425" y="2794232"/>
            <a:ext cx="7706620" cy="2017827"/>
          </a:xfrm>
          <a:prstGeom prst="roundRect">
            <a:avLst/>
          </a:prstGeom>
          <a:solidFill>
            <a:srgbClr val="CB3B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74308" y="3455246"/>
            <a:ext cx="6662844" cy="670008"/>
          </a:xfrm>
          <a:prstGeom prst="rect">
            <a:avLst/>
          </a:prstGeom>
          <a:noFill/>
          <a:ln>
            <a:noFill/>
          </a:ln>
        </p:spPr>
      </p:pic>
      <p:sp>
        <p:nvSpPr>
          <p:cNvPr id="5" name="TextBox 4"/>
          <p:cNvSpPr txBox="1"/>
          <p:nvPr/>
        </p:nvSpPr>
        <p:spPr>
          <a:xfrm>
            <a:off x="852425" y="591432"/>
            <a:ext cx="6140930" cy="830997"/>
          </a:xfrm>
          <a:prstGeom prst="rect">
            <a:avLst/>
          </a:prstGeom>
          <a:noFill/>
        </p:spPr>
        <p:txBody>
          <a:bodyPr wrap="square" rtlCol="0">
            <a:spAutoFit/>
          </a:bodyPr>
          <a:lstStyle/>
          <a:p>
            <a:r>
              <a:rPr lang="en-US" sz="3600" dirty="0" smtClean="0">
                <a:solidFill>
                  <a:srgbClr val="FF0000"/>
                </a:solidFill>
              </a:rPr>
              <a:t>             </a:t>
            </a:r>
            <a:r>
              <a:rPr lang="en-US" sz="4800" dirty="0" smtClean="0">
                <a:solidFill>
                  <a:srgbClr val="FF0000"/>
                </a:solidFill>
              </a:rPr>
              <a:t>The Golden Ratio</a:t>
            </a:r>
            <a:endParaRPr lang="en-US" sz="4800" dirty="0">
              <a:solidFill>
                <a:srgbClr val="FF0000"/>
              </a:solidFill>
            </a:endParaRPr>
          </a:p>
        </p:txBody>
      </p:sp>
    </p:spTree>
    <p:extLst>
      <p:ext uri="{BB962C8B-B14F-4D97-AF65-F5344CB8AC3E}">
        <p14:creationId xmlns:p14="http://schemas.microsoft.com/office/powerpoint/2010/main" val="10001975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a:extLst>
            <a:ext uri="{FAA26D3D-D897-4be2-8F04-BA451C77F1D7}">
              <ma14:placeholderFlag xmlns:ma14="http://schemas.microsoft.com/office/mac/drawingml/2011/main"/>
            </a:ext>
          </a:extLst>
        </p:spPr>
      </p:pic>
      <p:sp>
        <p:nvSpPr>
          <p:cNvPr id="2" name="TextBox 1"/>
          <p:cNvSpPr txBox="1"/>
          <p:nvPr/>
        </p:nvSpPr>
        <p:spPr>
          <a:xfrm>
            <a:off x="1567767" y="-94082"/>
            <a:ext cx="6757075" cy="830997"/>
          </a:xfrm>
          <a:prstGeom prst="rect">
            <a:avLst/>
          </a:prstGeom>
          <a:noFill/>
        </p:spPr>
        <p:txBody>
          <a:bodyPr wrap="square" rtlCol="0">
            <a:spAutoFit/>
          </a:bodyPr>
          <a:lstStyle/>
          <a:p>
            <a:r>
              <a:rPr lang="en-US" sz="3200" dirty="0" smtClean="0">
                <a:solidFill>
                  <a:srgbClr val="FF0000"/>
                </a:solidFill>
              </a:rPr>
              <a:t>                   </a:t>
            </a:r>
            <a:r>
              <a:rPr lang="en-US" sz="4800" dirty="0" smtClean="0">
                <a:solidFill>
                  <a:srgbClr val="FF0000"/>
                </a:solidFill>
              </a:rPr>
              <a:t>The claim …</a:t>
            </a:r>
            <a:endParaRPr lang="en-US" sz="4800" dirty="0">
              <a:solidFill>
                <a:srgbClr val="FF0000"/>
              </a:solidFill>
            </a:endParaRPr>
          </a:p>
        </p:txBody>
      </p:sp>
      <p:sp>
        <p:nvSpPr>
          <p:cNvPr id="3" name="TextBox 2"/>
          <p:cNvSpPr txBox="1"/>
          <p:nvPr/>
        </p:nvSpPr>
        <p:spPr>
          <a:xfrm>
            <a:off x="31352" y="5958365"/>
            <a:ext cx="10723525" cy="769441"/>
          </a:xfrm>
          <a:prstGeom prst="rect">
            <a:avLst/>
          </a:prstGeom>
          <a:noFill/>
        </p:spPr>
        <p:txBody>
          <a:bodyPr wrap="square" rtlCol="0">
            <a:spAutoFit/>
          </a:bodyPr>
          <a:lstStyle/>
          <a:p>
            <a:r>
              <a:rPr lang="en-US" sz="4400" dirty="0" smtClean="0">
                <a:solidFill>
                  <a:srgbClr val="CB3BB0"/>
                </a:solidFill>
              </a:rPr>
              <a:t>The Golden Ratio is a Divine Proportion</a:t>
            </a:r>
            <a:endParaRPr lang="en-US" sz="4400" dirty="0">
              <a:solidFill>
                <a:srgbClr val="CB3BB0"/>
              </a:solidFill>
            </a:endParaRPr>
          </a:p>
        </p:txBody>
      </p:sp>
    </p:spTree>
    <p:extLst>
      <p:ext uri="{BB962C8B-B14F-4D97-AF65-F5344CB8AC3E}">
        <p14:creationId xmlns:p14="http://schemas.microsoft.com/office/powerpoint/2010/main" val="2238238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295" y="139162"/>
            <a:ext cx="8402471" cy="6555642"/>
          </a:xfrm>
          <a:prstGeom prst="rect">
            <a:avLst/>
          </a:prstGeom>
          <a:noFill/>
        </p:spPr>
        <p:txBody>
          <a:bodyPr wrap="square" rtlCol="0">
            <a:spAutoFit/>
          </a:bodyPr>
          <a:lstStyle/>
          <a:p>
            <a:pPr algn="just"/>
            <a:r>
              <a:rPr lang="en-GB" sz="2800" dirty="0">
                <a:solidFill>
                  <a:srgbClr val="0000FF"/>
                </a:solidFill>
              </a:rPr>
              <a:t>According to Mario </a:t>
            </a:r>
            <a:r>
              <a:rPr lang="en-GB" sz="2800" dirty="0" err="1">
                <a:solidFill>
                  <a:srgbClr val="0000FF"/>
                </a:solidFill>
              </a:rPr>
              <a:t>Livio</a:t>
            </a:r>
            <a:r>
              <a:rPr lang="en-GB" sz="2800" dirty="0">
                <a:solidFill>
                  <a:srgbClr val="0000FF"/>
                </a:solidFill>
              </a:rPr>
              <a:t> </a:t>
            </a:r>
          </a:p>
          <a:p>
            <a:pPr algn="just"/>
            <a:endParaRPr lang="en-GB" sz="2800" dirty="0">
              <a:solidFill>
                <a:srgbClr val="0000FF"/>
              </a:solidFill>
            </a:endParaRPr>
          </a:p>
          <a:p>
            <a:pPr algn="just"/>
            <a:r>
              <a:rPr lang="en-GB" sz="2800" i="1" dirty="0"/>
              <a:t>Some of the greatest mathematical minds of all ages, from Pythagoras and Euclid in ancient Greece, through the medieval Italian mathematician Leonardo of </a:t>
            </a:r>
            <a:r>
              <a:rPr lang="en-GB" sz="2800" i="1"/>
              <a:t>Pisa </a:t>
            </a:r>
            <a:r>
              <a:rPr lang="en-GB" sz="2800" i="1" smtClean="0"/>
              <a:t>and </a:t>
            </a:r>
            <a:r>
              <a:rPr lang="en-GB" sz="2800" i="1" dirty="0"/>
              <a:t>the Renaissance astronomer Johannes </a:t>
            </a:r>
            <a:r>
              <a:rPr lang="en-GB" sz="2800" i="1" dirty="0" err="1"/>
              <a:t>Kepler</a:t>
            </a:r>
            <a:r>
              <a:rPr lang="en-GB" sz="2800" i="1" dirty="0"/>
              <a:t> to present-day scientific figures such as Oxford physicist Roger Penrose have spent endless hours over this simple ratio and its properties. ... Biologists, artists, musicians, historians, architects, psychologists, and even mystics have pondered and debated the basis of its ubiquity and appeal. In fact, it is probably fair to say that the </a:t>
            </a:r>
            <a:r>
              <a:rPr lang="en-GB" sz="2800" b="1" i="1" dirty="0">
                <a:solidFill>
                  <a:srgbClr val="FF0000"/>
                </a:solidFill>
              </a:rPr>
              <a:t>Golden Ratio has inspired thinkers of all disciplines like no other number in the history of mathematics.</a:t>
            </a:r>
            <a:endParaRPr lang="en-GB" sz="2800" dirty="0">
              <a:solidFill>
                <a:srgbClr val="FF0000"/>
              </a:solidFill>
            </a:endParaRPr>
          </a:p>
          <a:p>
            <a:pPr algn="just"/>
            <a:endParaRPr lang="en-US" sz="2800" dirty="0"/>
          </a:p>
        </p:txBody>
      </p:sp>
    </p:spTree>
    <p:extLst>
      <p:ext uri="{BB962C8B-B14F-4D97-AF65-F5344CB8AC3E}">
        <p14:creationId xmlns:p14="http://schemas.microsoft.com/office/powerpoint/2010/main" val="35367290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3306" y="2430393"/>
            <a:ext cx="9704477" cy="830997"/>
          </a:xfrm>
          <a:prstGeom prst="rect">
            <a:avLst/>
          </a:prstGeom>
          <a:noFill/>
        </p:spPr>
        <p:txBody>
          <a:bodyPr wrap="square" rtlCol="0">
            <a:spAutoFit/>
          </a:bodyPr>
          <a:lstStyle/>
          <a:p>
            <a:r>
              <a:rPr lang="en-US" sz="4800" dirty="0" smtClean="0">
                <a:solidFill>
                  <a:srgbClr val="FF0000"/>
                </a:solidFill>
              </a:rPr>
              <a:t>The Truth about the Golden Ratio</a:t>
            </a:r>
            <a:endParaRPr lang="en-US" sz="4800" dirty="0">
              <a:solidFill>
                <a:srgbClr val="FF0000"/>
              </a:solidFill>
            </a:endParaRPr>
          </a:p>
        </p:txBody>
      </p:sp>
    </p:spTree>
    <p:extLst>
      <p:ext uri="{BB962C8B-B14F-4D97-AF65-F5344CB8AC3E}">
        <p14:creationId xmlns:p14="http://schemas.microsoft.com/office/powerpoint/2010/main" val="5501581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30041" y="188157"/>
            <a:ext cx="4421102" cy="1897268"/>
          </a:xfrm>
          <a:prstGeom prst="roundRect">
            <a:avLst/>
          </a:prstGeom>
          <a:solidFill>
            <a:srgbClr val="CB3B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72962" y="486065"/>
            <a:ext cx="2998090" cy="1122803"/>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068191" y="2014270"/>
            <a:ext cx="5692236" cy="4890770"/>
          </a:xfrm>
          <a:prstGeom prst="rect">
            <a:avLst/>
          </a:prstGeom>
          <a:extLst>
            <a:ext uri="{FAA26D3D-D897-4be2-8F04-BA451C77F1D7}">
              <ma14:placeholderFlag xmlns:ma14="http://schemas.microsoft.com/office/mac/drawingml/2011/main"/>
            </a:ext>
          </a:extLst>
        </p:spPr>
      </p:pic>
      <p:sp>
        <p:nvSpPr>
          <p:cNvPr id="7" name="TextBox 6"/>
          <p:cNvSpPr txBox="1"/>
          <p:nvPr/>
        </p:nvSpPr>
        <p:spPr>
          <a:xfrm>
            <a:off x="156780" y="3590704"/>
            <a:ext cx="1896998" cy="1077218"/>
          </a:xfrm>
          <a:prstGeom prst="rect">
            <a:avLst/>
          </a:prstGeom>
          <a:noFill/>
        </p:spPr>
        <p:txBody>
          <a:bodyPr wrap="square" rtlCol="0">
            <a:spAutoFit/>
          </a:bodyPr>
          <a:lstStyle/>
          <a:p>
            <a:r>
              <a:rPr lang="en-US" sz="3200" dirty="0" smtClean="0">
                <a:solidFill>
                  <a:srgbClr val="FF0000"/>
                </a:solidFill>
              </a:rPr>
              <a:t>Golden Rectangle</a:t>
            </a:r>
            <a:endParaRPr lang="en-US" sz="3200" dirty="0">
              <a:solidFill>
                <a:srgbClr val="FF0000"/>
              </a:solidFill>
            </a:endParaRPr>
          </a:p>
        </p:txBody>
      </p:sp>
    </p:spTree>
    <p:extLst>
      <p:ext uri="{BB962C8B-B14F-4D97-AF65-F5344CB8AC3E}">
        <p14:creationId xmlns:p14="http://schemas.microsoft.com/office/powerpoint/2010/main" val="400625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19112" y="752622"/>
            <a:ext cx="3038378" cy="51072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741879" y="1818866"/>
            <a:ext cx="3090183" cy="121610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380104" y="3449581"/>
            <a:ext cx="3420598" cy="824841"/>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2185490" y="4901623"/>
            <a:ext cx="5245702" cy="1124806"/>
          </a:xfrm>
          <a:prstGeom prst="rect">
            <a:avLst/>
          </a:prstGeom>
          <a:noFill/>
          <a:ln>
            <a:noFill/>
          </a:ln>
        </p:spPr>
      </p:pic>
    </p:spTree>
    <p:extLst>
      <p:ext uri="{BB962C8B-B14F-4D97-AF65-F5344CB8AC3E}">
        <p14:creationId xmlns:p14="http://schemas.microsoft.com/office/powerpoint/2010/main" val="41471239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82198" y="1850229"/>
            <a:ext cx="8638395" cy="291646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5" y="2414708"/>
            <a:ext cx="7656512" cy="1542874"/>
          </a:xfrm>
          <a:prstGeom prst="rect">
            <a:avLst/>
          </a:prstGeom>
        </p:spPr>
      </p:pic>
    </p:spTree>
    <p:extLst>
      <p:ext uri="{BB962C8B-B14F-4D97-AF65-F5344CB8AC3E}">
        <p14:creationId xmlns:p14="http://schemas.microsoft.com/office/powerpoint/2010/main" val="40531699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5825" y="658556"/>
            <a:ext cx="7227405" cy="584776"/>
          </a:xfrm>
          <a:prstGeom prst="rect">
            <a:avLst/>
          </a:prstGeom>
          <a:noFill/>
        </p:spPr>
        <p:txBody>
          <a:bodyPr wrap="square" rtlCol="0">
            <a:spAutoFit/>
          </a:bodyPr>
          <a:lstStyle/>
          <a:p>
            <a:r>
              <a:rPr lang="en-US" sz="3200" dirty="0" smtClean="0">
                <a:solidFill>
                  <a:srgbClr val="FF0000"/>
                </a:solidFill>
              </a:rPr>
              <a:t>Link to the Fibonacci Sequence     [</a:t>
            </a:r>
            <a:r>
              <a:rPr lang="en-US" sz="3200" dirty="0" err="1" smtClean="0">
                <a:solidFill>
                  <a:srgbClr val="FF0000"/>
                </a:solidFill>
              </a:rPr>
              <a:t>Kepler</a:t>
            </a:r>
            <a:r>
              <a:rPr lang="en-US" sz="3200" dirty="0" smtClean="0">
                <a:solidFill>
                  <a:srgbClr val="FF0000"/>
                </a:solidFill>
              </a:rPr>
              <a:t>]</a:t>
            </a:r>
            <a:endParaRPr lang="en-US" sz="3200" dirty="0">
              <a:solidFill>
                <a:srgbClr val="FF0000"/>
              </a:solidFill>
            </a:endParaRPr>
          </a:p>
        </p:txBody>
      </p:sp>
      <p:sp>
        <p:nvSpPr>
          <p:cNvPr id="5" name="TextBox 4"/>
          <p:cNvSpPr txBox="1"/>
          <p:nvPr/>
        </p:nvSpPr>
        <p:spPr>
          <a:xfrm>
            <a:off x="862282" y="1771829"/>
            <a:ext cx="8512974" cy="646331"/>
          </a:xfrm>
          <a:prstGeom prst="rect">
            <a:avLst/>
          </a:prstGeom>
          <a:noFill/>
        </p:spPr>
        <p:txBody>
          <a:bodyPr wrap="square" rtlCol="0">
            <a:spAutoFit/>
          </a:bodyPr>
          <a:lstStyle/>
          <a:p>
            <a:r>
              <a:rPr lang="en-GB" dirty="0"/>
              <a:t> </a:t>
            </a:r>
            <a:r>
              <a:rPr lang="en-GB" sz="3600" dirty="0"/>
              <a:t>1  1  2  3  5  8  13  21  34 </a:t>
            </a:r>
            <a:r>
              <a:rPr lang="en-GB" sz="3600" dirty="0" smtClean="0"/>
              <a:t>  55   </a:t>
            </a:r>
            <a:r>
              <a:rPr lang="en-GB" sz="3600" dirty="0"/>
              <a:t>89 </a:t>
            </a:r>
            <a:r>
              <a:rPr lang="en-GB" sz="3600" dirty="0" smtClean="0"/>
              <a:t> 144  </a:t>
            </a:r>
            <a:r>
              <a:rPr lang="en-GB" dirty="0"/>
              <a:t>…</a:t>
            </a:r>
            <a:endParaRPr lang="en-US" dirty="0"/>
          </a:p>
        </p:txBody>
      </p:sp>
      <p:sp>
        <p:nvSpPr>
          <p:cNvPr id="6" name="TextBox 5"/>
          <p:cNvSpPr txBox="1"/>
          <p:nvPr/>
        </p:nvSpPr>
        <p:spPr>
          <a:xfrm>
            <a:off x="-78380" y="3967020"/>
            <a:ext cx="11115466" cy="1508105"/>
          </a:xfrm>
          <a:prstGeom prst="rect">
            <a:avLst/>
          </a:prstGeom>
          <a:noFill/>
        </p:spPr>
        <p:txBody>
          <a:bodyPr wrap="square" rtlCol="0">
            <a:spAutoFit/>
          </a:bodyPr>
          <a:lstStyle/>
          <a:p>
            <a:r>
              <a:rPr lang="en-GB" dirty="0"/>
              <a:t> </a:t>
            </a:r>
          </a:p>
          <a:p>
            <a:r>
              <a:rPr lang="en-GB" dirty="0"/>
              <a:t>       </a:t>
            </a:r>
            <a:r>
              <a:rPr lang="en-GB" sz="2800" dirty="0" smtClean="0"/>
              <a:t>1 </a:t>
            </a:r>
            <a:r>
              <a:rPr lang="en-GB" sz="2800" dirty="0"/>
              <a:t>2  1.5 1.6666  1.6  1.625 1.615 1.619 1.617 1.618 1.618 …</a:t>
            </a:r>
          </a:p>
          <a:p>
            <a:r>
              <a:rPr lang="en-GB" sz="2800" dirty="0"/>
              <a:t> </a:t>
            </a:r>
          </a:p>
          <a:p>
            <a:endParaRPr lang="en-US" dirty="0"/>
          </a:p>
        </p:txBody>
      </p:sp>
      <p:sp>
        <p:nvSpPr>
          <p:cNvPr id="7" name="TextBox 6"/>
          <p:cNvSpPr txBox="1"/>
          <p:nvPr/>
        </p:nvSpPr>
        <p:spPr>
          <a:xfrm>
            <a:off x="1395326" y="2838064"/>
            <a:ext cx="7368504" cy="646331"/>
          </a:xfrm>
          <a:prstGeom prst="rect">
            <a:avLst/>
          </a:prstGeom>
          <a:noFill/>
        </p:spPr>
        <p:txBody>
          <a:bodyPr wrap="square" rtlCol="0">
            <a:spAutoFit/>
          </a:bodyPr>
          <a:lstStyle/>
          <a:p>
            <a:r>
              <a:rPr lang="en-US" sz="3600" dirty="0" smtClean="0">
                <a:solidFill>
                  <a:srgbClr val="CB3BB0"/>
                </a:solidFill>
              </a:rPr>
              <a:t>Ratio between successive terms</a:t>
            </a:r>
            <a:endParaRPr lang="en-US" sz="3600" dirty="0">
              <a:solidFill>
                <a:srgbClr val="CB3BB0"/>
              </a:solidFill>
            </a:endParaRPr>
          </a:p>
        </p:txBody>
      </p:sp>
      <p:sp>
        <p:nvSpPr>
          <p:cNvPr id="8" name="TextBox 7"/>
          <p:cNvSpPr txBox="1"/>
          <p:nvPr/>
        </p:nvSpPr>
        <p:spPr>
          <a:xfrm>
            <a:off x="188132" y="5597727"/>
            <a:ext cx="8810850" cy="646331"/>
          </a:xfrm>
          <a:prstGeom prst="rect">
            <a:avLst/>
          </a:prstGeom>
          <a:noFill/>
        </p:spPr>
        <p:txBody>
          <a:bodyPr wrap="square" rtlCol="0">
            <a:spAutoFit/>
          </a:bodyPr>
          <a:lstStyle/>
          <a:p>
            <a:r>
              <a:rPr lang="en-US" sz="3600" dirty="0" smtClean="0">
                <a:solidFill>
                  <a:srgbClr val="3366FF"/>
                </a:solidFill>
              </a:rPr>
              <a:t>  </a:t>
            </a:r>
            <a:r>
              <a:rPr lang="en-US" sz="3600" dirty="0" smtClean="0">
                <a:solidFill>
                  <a:srgbClr val="3366FF"/>
                </a:solidFill>
              </a:rPr>
              <a:t>    </a:t>
            </a:r>
            <a:r>
              <a:rPr lang="en-US" sz="3600" dirty="0">
                <a:solidFill>
                  <a:srgbClr val="3366FF"/>
                </a:solidFill>
              </a:rPr>
              <a:t>R</a:t>
            </a:r>
            <a:r>
              <a:rPr lang="en-US" sz="3600" dirty="0" smtClean="0">
                <a:solidFill>
                  <a:srgbClr val="3366FF"/>
                </a:solidFill>
              </a:rPr>
              <a:t>apidly </a:t>
            </a:r>
            <a:r>
              <a:rPr lang="en-US" sz="3600" dirty="0" smtClean="0">
                <a:solidFill>
                  <a:srgbClr val="3366FF"/>
                </a:solidFill>
              </a:rPr>
              <a:t>approaches the Golden Ratio</a:t>
            </a:r>
            <a:endParaRPr lang="en-US" sz="3600" dirty="0">
              <a:solidFill>
                <a:srgbClr val="3366FF"/>
              </a:solidFill>
            </a:endParaRPr>
          </a:p>
        </p:txBody>
      </p:sp>
    </p:spTree>
    <p:extLst>
      <p:ext uri="{BB962C8B-B14F-4D97-AF65-F5344CB8AC3E}">
        <p14:creationId xmlns:p14="http://schemas.microsoft.com/office/powerpoint/2010/main" val="2713253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379635" y="2399026"/>
            <a:ext cx="6035902" cy="21638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98798" y="2853745"/>
            <a:ext cx="4585790" cy="1127565"/>
          </a:xfrm>
          <a:prstGeom prst="rect">
            <a:avLst/>
          </a:prstGeom>
          <a:noFill/>
          <a:ln>
            <a:noFill/>
          </a:ln>
        </p:spPr>
      </p:pic>
      <p:sp>
        <p:nvSpPr>
          <p:cNvPr id="5" name="TextBox 4"/>
          <p:cNvSpPr txBox="1"/>
          <p:nvPr/>
        </p:nvSpPr>
        <p:spPr>
          <a:xfrm>
            <a:off x="642784" y="423358"/>
            <a:ext cx="7290116" cy="646331"/>
          </a:xfrm>
          <a:prstGeom prst="rect">
            <a:avLst/>
          </a:prstGeom>
          <a:noFill/>
        </p:spPr>
        <p:txBody>
          <a:bodyPr wrap="square" rtlCol="0">
            <a:spAutoFit/>
          </a:bodyPr>
          <a:lstStyle/>
          <a:p>
            <a:r>
              <a:rPr lang="en-US" sz="3600" dirty="0">
                <a:solidFill>
                  <a:srgbClr val="3366FF"/>
                </a:solidFill>
              </a:rPr>
              <a:t> </a:t>
            </a:r>
            <a:r>
              <a:rPr lang="en-US" sz="3600" dirty="0" smtClean="0">
                <a:solidFill>
                  <a:srgbClr val="3366FF"/>
                </a:solidFill>
              </a:rPr>
              <a:t>nth Fibonacci number is given by</a:t>
            </a:r>
            <a:endParaRPr lang="en-US" sz="3600" dirty="0">
              <a:solidFill>
                <a:srgbClr val="3366FF"/>
              </a:solidFill>
            </a:endParaRPr>
          </a:p>
        </p:txBody>
      </p:sp>
    </p:spTree>
    <p:extLst>
      <p:ext uri="{BB962C8B-B14F-4D97-AF65-F5344CB8AC3E}">
        <p14:creationId xmlns:p14="http://schemas.microsoft.com/office/powerpoint/2010/main" val="22722205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7625" y="2395835"/>
            <a:ext cx="9651999" cy="2123658"/>
          </a:xfrm>
          <a:prstGeom prst="rect">
            <a:avLst/>
          </a:prstGeom>
        </p:spPr>
        <p:txBody>
          <a:bodyPr wrap="square">
            <a:spAutoFit/>
          </a:bodyPr>
          <a:lstStyle/>
          <a:p>
            <a:r>
              <a:rPr lang="en-GB" sz="4400" i="1" dirty="0" smtClean="0"/>
              <a:t>                         </a:t>
            </a:r>
            <a:r>
              <a:rPr lang="en-GB" sz="4400" i="1" dirty="0" smtClean="0">
                <a:solidFill>
                  <a:srgbClr val="FF0000"/>
                </a:solidFill>
              </a:rPr>
              <a:t>A </a:t>
            </a:r>
            <a:r>
              <a:rPr lang="en-GB" sz="4400" i="1" dirty="0">
                <a:solidFill>
                  <a:srgbClr val="FF0000"/>
                </a:solidFill>
              </a:rPr>
              <a:t>myth is a female moth</a:t>
            </a:r>
            <a:endParaRPr lang="en-GB" sz="4400" dirty="0">
              <a:solidFill>
                <a:srgbClr val="FF0000"/>
              </a:solidFill>
            </a:endParaRPr>
          </a:p>
          <a:p>
            <a:r>
              <a:rPr lang="en-GB" sz="4400" dirty="0"/>
              <a:t> </a:t>
            </a:r>
          </a:p>
          <a:p>
            <a:r>
              <a:rPr lang="en-GB" sz="4400" dirty="0"/>
              <a:t>                                </a:t>
            </a:r>
            <a:r>
              <a:rPr lang="en-GB" sz="4400" dirty="0">
                <a:solidFill>
                  <a:srgbClr val="3366FF"/>
                </a:solidFill>
              </a:rPr>
              <a:t>Student Bloopers</a:t>
            </a:r>
          </a:p>
        </p:txBody>
      </p:sp>
    </p:spTree>
    <p:extLst>
      <p:ext uri="{BB962C8B-B14F-4D97-AF65-F5344CB8AC3E}">
        <p14:creationId xmlns:p14="http://schemas.microsoft.com/office/powerpoint/2010/main" val="21995301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536" y="439037"/>
            <a:ext cx="7290116" cy="646331"/>
          </a:xfrm>
          <a:prstGeom prst="rect">
            <a:avLst/>
          </a:prstGeom>
          <a:noFill/>
        </p:spPr>
        <p:txBody>
          <a:bodyPr wrap="square" rtlCol="0">
            <a:spAutoFit/>
          </a:bodyPr>
          <a:lstStyle/>
          <a:p>
            <a:r>
              <a:rPr lang="en-US" sz="3600" dirty="0">
                <a:solidFill>
                  <a:srgbClr val="3366FF"/>
                </a:solidFill>
              </a:rPr>
              <a:t> </a:t>
            </a:r>
            <a:r>
              <a:rPr lang="en-US" sz="3600" dirty="0" smtClean="0">
                <a:solidFill>
                  <a:srgbClr val="3366FF"/>
                </a:solidFill>
              </a:rPr>
              <a:t>               More Geometry</a:t>
            </a:r>
            <a:endParaRPr lang="en-US" sz="3600" dirty="0">
              <a:solidFill>
                <a:srgbClr val="3366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379631" y="1391529"/>
            <a:ext cx="6772752" cy="4159153"/>
          </a:xfrm>
          <a:prstGeom prst="rect">
            <a:avLst/>
          </a:prstGeom>
          <a:extLst>
            <a:ext uri="{FAA26D3D-D897-4be2-8F04-BA451C77F1D7}">
              <ma14:placeholderFlag xmlns:ma14="http://schemas.microsoft.com/office/mac/drawingml/2011/main"/>
            </a:ext>
          </a:extLst>
        </p:spPr>
      </p:pic>
      <p:sp>
        <p:nvSpPr>
          <p:cNvPr id="2" name="TextBox 1"/>
          <p:cNvSpPr txBox="1"/>
          <p:nvPr/>
        </p:nvSpPr>
        <p:spPr>
          <a:xfrm>
            <a:off x="313553" y="5864286"/>
            <a:ext cx="9751510" cy="584776"/>
          </a:xfrm>
          <a:prstGeom prst="rect">
            <a:avLst/>
          </a:prstGeom>
          <a:noFill/>
        </p:spPr>
        <p:txBody>
          <a:bodyPr wrap="square" rtlCol="0">
            <a:spAutoFit/>
          </a:bodyPr>
          <a:lstStyle/>
          <a:p>
            <a:r>
              <a:rPr lang="en-US" sz="3200" dirty="0" smtClean="0">
                <a:solidFill>
                  <a:srgbClr val="FF0000"/>
                </a:solidFill>
              </a:rPr>
              <a:t>Ruler and compass construction of the Golden Ratio</a:t>
            </a:r>
            <a:endParaRPr lang="en-US" sz="3200" dirty="0">
              <a:solidFill>
                <a:srgbClr val="FF0000"/>
              </a:solidFill>
            </a:endParaRPr>
          </a:p>
        </p:txBody>
      </p:sp>
    </p:spTree>
    <p:extLst>
      <p:ext uri="{BB962C8B-B14F-4D97-AF65-F5344CB8AC3E}">
        <p14:creationId xmlns:p14="http://schemas.microsoft.com/office/powerpoint/2010/main" val="11171684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69885" y="1160313"/>
            <a:ext cx="6898175" cy="5519328"/>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407595" y="235198"/>
            <a:ext cx="7039279" cy="646331"/>
          </a:xfrm>
          <a:prstGeom prst="rect">
            <a:avLst/>
          </a:prstGeom>
          <a:noFill/>
        </p:spPr>
        <p:txBody>
          <a:bodyPr wrap="square" rtlCol="0">
            <a:spAutoFit/>
          </a:bodyPr>
          <a:lstStyle/>
          <a:p>
            <a:r>
              <a:rPr lang="en-US" dirty="0" smtClean="0"/>
              <a:t>                                 </a:t>
            </a:r>
            <a:r>
              <a:rPr lang="en-US" sz="3600" dirty="0" smtClean="0">
                <a:solidFill>
                  <a:srgbClr val="3366FF"/>
                </a:solidFill>
              </a:rPr>
              <a:t>     Link to the Pentagon</a:t>
            </a:r>
            <a:endParaRPr lang="en-US" sz="3600" dirty="0">
              <a:solidFill>
                <a:srgbClr val="3366FF"/>
              </a:solidFill>
            </a:endParaRPr>
          </a:p>
        </p:txBody>
      </p:sp>
    </p:spTree>
    <p:extLst>
      <p:ext uri="{BB962C8B-B14F-4D97-AF65-F5344CB8AC3E}">
        <p14:creationId xmlns:p14="http://schemas.microsoft.com/office/powerpoint/2010/main" val="20998354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9054" y="1473912"/>
            <a:ext cx="4826701" cy="3969674"/>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89315" y="2007030"/>
            <a:ext cx="3520763" cy="3337828"/>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454652" y="391998"/>
            <a:ext cx="8255426" cy="646331"/>
          </a:xfrm>
          <a:prstGeom prst="rect">
            <a:avLst/>
          </a:prstGeom>
          <a:noFill/>
        </p:spPr>
        <p:txBody>
          <a:bodyPr wrap="square" rtlCol="0">
            <a:spAutoFit/>
          </a:bodyPr>
          <a:lstStyle/>
          <a:p>
            <a:r>
              <a:rPr lang="en-US" sz="2400" dirty="0" smtClean="0">
                <a:solidFill>
                  <a:srgbClr val="3366FF"/>
                </a:solidFill>
              </a:rPr>
              <a:t>           </a:t>
            </a:r>
            <a:r>
              <a:rPr lang="en-US" sz="3600" dirty="0" smtClean="0">
                <a:solidFill>
                  <a:srgbClr val="3366FF"/>
                </a:solidFill>
              </a:rPr>
              <a:t> The Pentagram and Penrose </a:t>
            </a:r>
            <a:r>
              <a:rPr lang="en-US" sz="3600" dirty="0" err="1" smtClean="0">
                <a:solidFill>
                  <a:srgbClr val="3366FF"/>
                </a:solidFill>
              </a:rPr>
              <a:t>Tilings</a:t>
            </a:r>
            <a:endParaRPr lang="en-US" sz="3600" dirty="0">
              <a:solidFill>
                <a:srgbClr val="3366FF"/>
              </a:solidFill>
            </a:endParaRPr>
          </a:p>
        </p:txBody>
      </p:sp>
    </p:spTree>
    <p:extLst>
      <p:ext uri="{BB962C8B-B14F-4D97-AF65-F5344CB8AC3E}">
        <p14:creationId xmlns:p14="http://schemas.microsoft.com/office/powerpoint/2010/main" val="33746797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0660" y="595837"/>
            <a:ext cx="7556636" cy="646331"/>
          </a:xfrm>
          <a:prstGeom prst="rect">
            <a:avLst/>
          </a:prstGeom>
          <a:noFill/>
        </p:spPr>
        <p:txBody>
          <a:bodyPr wrap="square" rtlCol="0">
            <a:spAutoFit/>
          </a:bodyPr>
          <a:lstStyle/>
          <a:p>
            <a:r>
              <a:rPr lang="en-US" sz="3600" dirty="0" smtClean="0">
                <a:solidFill>
                  <a:srgbClr val="3366FF"/>
                </a:solidFill>
              </a:rPr>
              <a:t>Irrationality of the Golden Ratio</a:t>
            </a:r>
            <a:endParaRPr lang="en-US" sz="3600" dirty="0">
              <a:solidFill>
                <a:srgbClr val="3366FF"/>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288146" y="3480947"/>
            <a:ext cx="2465539" cy="1418743"/>
          </a:xfrm>
          <a:prstGeom prst="rect">
            <a:avLst/>
          </a:prstGeom>
          <a:noFill/>
          <a:ln>
            <a:noFill/>
          </a:ln>
        </p:spPr>
      </p:pic>
      <p:sp>
        <p:nvSpPr>
          <p:cNvPr id="6" name="TextBox 5"/>
          <p:cNvSpPr txBox="1"/>
          <p:nvPr/>
        </p:nvSpPr>
        <p:spPr>
          <a:xfrm>
            <a:off x="282198" y="1630710"/>
            <a:ext cx="8340520" cy="646331"/>
          </a:xfrm>
          <a:prstGeom prst="rect">
            <a:avLst/>
          </a:prstGeom>
          <a:noFill/>
        </p:spPr>
        <p:txBody>
          <a:bodyPr wrap="square" rtlCol="0">
            <a:spAutoFit/>
          </a:bodyPr>
          <a:lstStyle/>
          <a:p>
            <a:r>
              <a:rPr lang="en-US" sz="3600" dirty="0" smtClean="0">
                <a:solidFill>
                  <a:srgbClr val="FF0000"/>
                </a:solidFill>
              </a:rPr>
              <a:t>   There are no integers m and n such that  </a:t>
            </a:r>
            <a:endParaRPr lang="en-US" sz="3600" dirty="0">
              <a:solidFill>
                <a:srgbClr val="FF0000"/>
              </a:solidFill>
            </a:endParaRPr>
          </a:p>
        </p:txBody>
      </p:sp>
    </p:spTree>
    <p:extLst>
      <p:ext uri="{BB962C8B-B14F-4D97-AF65-F5344CB8AC3E}">
        <p14:creationId xmlns:p14="http://schemas.microsoft.com/office/powerpoint/2010/main" val="6994971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135" y="329276"/>
            <a:ext cx="8575683" cy="1200329"/>
          </a:xfrm>
          <a:prstGeom prst="rect">
            <a:avLst/>
          </a:prstGeom>
          <a:noFill/>
        </p:spPr>
        <p:txBody>
          <a:bodyPr wrap="square" rtlCol="0">
            <a:spAutoFit/>
          </a:bodyPr>
          <a:lstStyle/>
          <a:p>
            <a:r>
              <a:rPr lang="en-US" sz="3600" dirty="0" smtClean="0">
                <a:solidFill>
                  <a:srgbClr val="FF0000"/>
                </a:solidFill>
              </a:rPr>
              <a:t>So ..</a:t>
            </a:r>
            <a:r>
              <a:rPr lang="en-US" sz="3600" dirty="0" smtClean="0"/>
              <a:t> Does the the Golden Ratio play a ‘central role in mathematics’?</a:t>
            </a:r>
            <a:endParaRPr lang="en-US" sz="3600" dirty="0"/>
          </a:p>
        </p:txBody>
      </p:sp>
      <p:sp>
        <p:nvSpPr>
          <p:cNvPr id="5" name="TextBox 4"/>
          <p:cNvSpPr txBox="1"/>
          <p:nvPr/>
        </p:nvSpPr>
        <p:spPr>
          <a:xfrm>
            <a:off x="-1019066" y="1991345"/>
            <a:ext cx="9908287" cy="923330"/>
          </a:xfrm>
          <a:prstGeom prst="rect">
            <a:avLst/>
          </a:prstGeom>
          <a:noFill/>
        </p:spPr>
        <p:txBody>
          <a:bodyPr wrap="square" rtlCol="0">
            <a:spAutoFit/>
          </a:bodyPr>
          <a:lstStyle/>
          <a:p>
            <a:r>
              <a:rPr lang="en-US" sz="5400" dirty="0" smtClean="0">
                <a:solidFill>
                  <a:srgbClr val="FF0000"/>
                </a:solidFill>
              </a:rPr>
              <a:t>                  NO!!!    This is a myth</a:t>
            </a:r>
            <a:endParaRPr lang="en-US" sz="5400" dirty="0">
              <a:solidFill>
                <a:srgbClr val="FF0000"/>
              </a:solidFill>
            </a:endParaRPr>
          </a:p>
        </p:txBody>
      </p:sp>
      <p:sp>
        <p:nvSpPr>
          <p:cNvPr id="6" name="TextBox 5"/>
          <p:cNvSpPr txBox="1"/>
          <p:nvPr/>
        </p:nvSpPr>
        <p:spPr>
          <a:xfrm>
            <a:off x="407619" y="3433895"/>
            <a:ext cx="8951949" cy="1200329"/>
          </a:xfrm>
          <a:prstGeom prst="rect">
            <a:avLst/>
          </a:prstGeom>
          <a:noFill/>
        </p:spPr>
        <p:txBody>
          <a:bodyPr wrap="square" rtlCol="0">
            <a:spAutoFit/>
          </a:bodyPr>
          <a:lstStyle/>
          <a:p>
            <a:r>
              <a:rPr lang="en-US" sz="3600" dirty="0" smtClean="0">
                <a:solidFill>
                  <a:srgbClr val="CB3BB0"/>
                </a:solidFill>
              </a:rPr>
              <a:t>As a number it is only in the Championship League</a:t>
            </a:r>
            <a:endParaRPr lang="en-US" sz="3600" dirty="0">
              <a:solidFill>
                <a:srgbClr val="CB3BB0"/>
              </a:solidFill>
            </a:endParaRPr>
          </a:p>
        </p:txBody>
      </p:sp>
      <p:pic>
        <p:nvPicPr>
          <p:cNvPr id="7" name="Picture 6" descr="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588" y="4203084"/>
            <a:ext cx="2400915" cy="2400915"/>
          </a:xfrm>
          <a:prstGeom prst="rect">
            <a:avLst/>
          </a:prstGeom>
        </p:spPr>
      </p:pic>
    </p:spTree>
    <p:extLst>
      <p:ext uri="{BB962C8B-B14F-4D97-AF65-F5344CB8AC3E}">
        <p14:creationId xmlns:p14="http://schemas.microsoft.com/office/powerpoint/2010/main" val="30583883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9-06-24-at-11.07.29-1140x7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
            <a:ext cx="9144000" cy="6031832"/>
          </a:xfrm>
          <a:prstGeom prst="rect">
            <a:avLst/>
          </a:prstGeom>
        </p:spPr>
      </p:pic>
      <p:sp>
        <p:nvSpPr>
          <p:cNvPr id="5" name="TextBox 4"/>
          <p:cNvSpPr txBox="1"/>
          <p:nvPr/>
        </p:nvSpPr>
        <p:spPr>
          <a:xfrm>
            <a:off x="3621541" y="4829412"/>
            <a:ext cx="5522459" cy="1446550"/>
          </a:xfrm>
          <a:prstGeom prst="rect">
            <a:avLst/>
          </a:prstGeom>
          <a:noFill/>
        </p:spPr>
        <p:txBody>
          <a:bodyPr wrap="square" rtlCol="0">
            <a:spAutoFit/>
          </a:bodyPr>
          <a:lstStyle/>
          <a:p>
            <a:r>
              <a:rPr lang="en-US" sz="8800" dirty="0" smtClean="0">
                <a:solidFill>
                  <a:srgbClr val="CB3BB0"/>
                </a:solidFill>
              </a:rPr>
              <a:t>Numbers</a:t>
            </a:r>
            <a:endParaRPr lang="en-US" sz="8800" dirty="0">
              <a:solidFill>
                <a:srgbClr val="CB3BB0"/>
              </a:solidFill>
            </a:endParaRPr>
          </a:p>
        </p:txBody>
      </p:sp>
    </p:spTree>
    <p:extLst>
      <p:ext uri="{BB962C8B-B14F-4D97-AF65-F5344CB8AC3E}">
        <p14:creationId xmlns:p14="http://schemas.microsoft.com/office/powerpoint/2010/main" val="41990233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00" y="1103804"/>
            <a:ext cx="8140700" cy="5207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076409" y="1818870"/>
            <a:ext cx="6934862" cy="4953340"/>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721173" y="188159"/>
            <a:ext cx="7682057" cy="646331"/>
          </a:xfrm>
          <a:prstGeom prst="rect">
            <a:avLst/>
          </a:prstGeom>
          <a:noFill/>
        </p:spPr>
        <p:txBody>
          <a:bodyPr wrap="square" rtlCol="0">
            <a:spAutoFit/>
          </a:bodyPr>
          <a:lstStyle/>
          <a:p>
            <a:r>
              <a:rPr lang="en-US" sz="3600" dirty="0" smtClean="0">
                <a:solidFill>
                  <a:srgbClr val="CB3BB0"/>
                </a:solidFill>
              </a:rPr>
              <a:t>          Bottom of the Premier league</a:t>
            </a:r>
            <a:endParaRPr lang="en-US" sz="3600" dirty="0">
              <a:solidFill>
                <a:srgbClr val="CB3BB0"/>
              </a:solidFill>
            </a:endParaRPr>
          </a:p>
        </p:txBody>
      </p:sp>
    </p:spTree>
    <p:extLst>
      <p:ext uri="{BB962C8B-B14F-4D97-AF65-F5344CB8AC3E}">
        <p14:creationId xmlns:p14="http://schemas.microsoft.com/office/powerpoint/2010/main" val="16972974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693193" y="1066230"/>
            <a:ext cx="5941845" cy="558568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3631" y="2571493"/>
            <a:ext cx="7509586" cy="462622"/>
          </a:xfrm>
          <a:prstGeom prst="rect">
            <a:avLst/>
          </a:prstGeom>
          <a:noFill/>
          <a:ln>
            <a:noFill/>
          </a:ln>
        </p:spPr>
      </p:pic>
      <p:sp>
        <p:nvSpPr>
          <p:cNvPr id="6" name="TextBox 5"/>
          <p:cNvSpPr txBox="1"/>
          <p:nvPr/>
        </p:nvSpPr>
        <p:spPr>
          <a:xfrm>
            <a:off x="721173" y="188159"/>
            <a:ext cx="7682057" cy="646331"/>
          </a:xfrm>
          <a:prstGeom prst="rect">
            <a:avLst/>
          </a:prstGeom>
          <a:noFill/>
        </p:spPr>
        <p:txBody>
          <a:bodyPr wrap="square" rtlCol="0">
            <a:spAutoFit/>
          </a:bodyPr>
          <a:lstStyle/>
          <a:p>
            <a:r>
              <a:rPr lang="en-US" sz="3600" dirty="0" smtClean="0">
                <a:solidFill>
                  <a:srgbClr val="CB3BB0"/>
                </a:solidFill>
              </a:rPr>
              <a:t>          Top of the Premier league</a:t>
            </a:r>
            <a:endParaRPr lang="en-US" sz="3600" dirty="0">
              <a:solidFill>
                <a:srgbClr val="CB3BB0"/>
              </a:solidFill>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33112" y="3888607"/>
            <a:ext cx="5748930" cy="944431"/>
          </a:xfrm>
          <a:prstGeom prst="rect">
            <a:avLst/>
          </a:prstGeom>
          <a:noFill/>
          <a:ln>
            <a:noFill/>
          </a:ln>
        </p:spPr>
      </p:pic>
    </p:spTree>
    <p:extLst>
      <p:ext uri="{BB962C8B-B14F-4D97-AF65-F5344CB8AC3E}">
        <p14:creationId xmlns:p14="http://schemas.microsoft.com/office/powerpoint/2010/main" val="37518687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40709" y="893744"/>
            <a:ext cx="7615335" cy="67776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35186" y="2226544"/>
            <a:ext cx="8728486" cy="949299"/>
          </a:xfrm>
          <a:prstGeom prst="rect">
            <a:avLst/>
          </a:prstGeom>
          <a:noFill/>
          <a:ln>
            <a:noFill/>
          </a:ln>
        </p:spPr>
      </p:pic>
      <p:pic>
        <p:nvPicPr>
          <p:cNvPr id="9" name="Picture 8" descr="ExpRe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621" y="3601420"/>
            <a:ext cx="4572000" cy="3073400"/>
          </a:xfrm>
          <a:prstGeom prst="rect">
            <a:avLst/>
          </a:prstGeom>
        </p:spPr>
      </p:pic>
      <p:sp>
        <p:nvSpPr>
          <p:cNvPr id="10" name="TextBox 9"/>
          <p:cNvSpPr txBox="1"/>
          <p:nvPr/>
        </p:nvSpPr>
        <p:spPr>
          <a:xfrm>
            <a:off x="6286745" y="4383389"/>
            <a:ext cx="2978757" cy="954107"/>
          </a:xfrm>
          <a:prstGeom prst="rect">
            <a:avLst/>
          </a:prstGeom>
          <a:noFill/>
        </p:spPr>
        <p:txBody>
          <a:bodyPr wrap="square" rtlCol="0">
            <a:spAutoFit/>
          </a:bodyPr>
          <a:lstStyle/>
          <a:p>
            <a:r>
              <a:rPr lang="en-US" sz="2800" dirty="0" smtClean="0">
                <a:solidFill>
                  <a:srgbClr val="CB3BB0"/>
                </a:solidFill>
              </a:rPr>
              <a:t>Exponential growth</a:t>
            </a:r>
            <a:endParaRPr lang="en-US" sz="2800" dirty="0">
              <a:solidFill>
                <a:srgbClr val="CB3BB0"/>
              </a:solidFill>
            </a:endParaRPr>
          </a:p>
        </p:txBody>
      </p:sp>
    </p:spTree>
    <p:extLst>
      <p:ext uri="{BB962C8B-B14F-4D97-AF65-F5344CB8AC3E}">
        <p14:creationId xmlns:p14="http://schemas.microsoft.com/office/powerpoint/2010/main" val="30785284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8152" y="893756"/>
            <a:ext cx="8826507" cy="20052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88152" y="3872929"/>
            <a:ext cx="8961616" cy="2308324"/>
          </a:xfrm>
          <a:prstGeom prst="rect">
            <a:avLst/>
          </a:prstGeom>
          <a:noFill/>
        </p:spPr>
        <p:txBody>
          <a:bodyPr wrap="square" rtlCol="0">
            <a:spAutoFit/>
          </a:bodyPr>
          <a:lstStyle/>
          <a:p>
            <a:r>
              <a:rPr lang="en-US" sz="3200" dirty="0" smtClean="0">
                <a:solidFill>
                  <a:srgbClr val="CB3BB0"/>
                </a:solidFill>
              </a:rPr>
              <a:t>       In </a:t>
            </a:r>
            <a:r>
              <a:rPr lang="en-US" sz="3200" dirty="0" smtClean="0">
                <a:solidFill>
                  <a:srgbClr val="CB3BB0"/>
                </a:solidFill>
              </a:rPr>
              <a:t>my own work I use these two numbers </a:t>
            </a:r>
            <a:endParaRPr lang="en-US" sz="3200" dirty="0" smtClean="0">
              <a:solidFill>
                <a:srgbClr val="CB3BB0"/>
              </a:solidFill>
            </a:endParaRPr>
          </a:p>
          <a:p>
            <a:r>
              <a:rPr lang="en-US" sz="3200" dirty="0" smtClean="0">
                <a:solidFill>
                  <a:srgbClr val="CB3BB0"/>
                </a:solidFill>
              </a:rPr>
              <a:t>                               </a:t>
            </a:r>
            <a:r>
              <a:rPr lang="en-US" sz="4400" dirty="0" smtClean="0">
                <a:solidFill>
                  <a:srgbClr val="FF0000"/>
                </a:solidFill>
              </a:rPr>
              <a:t>all </a:t>
            </a:r>
            <a:r>
              <a:rPr lang="en-US" sz="4400" dirty="0" smtClean="0">
                <a:solidFill>
                  <a:srgbClr val="FF0000"/>
                </a:solidFill>
              </a:rPr>
              <a:t>the time</a:t>
            </a:r>
          </a:p>
          <a:p>
            <a:endParaRPr lang="en-US" sz="3200" dirty="0">
              <a:solidFill>
                <a:srgbClr val="CB3BB0"/>
              </a:solidFill>
            </a:endParaRPr>
          </a:p>
          <a:p>
            <a:r>
              <a:rPr lang="en-US" sz="3200" dirty="0" smtClean="0">
                <a:solidFill>
                  <a:srgbClr val="0000FF"/>
                </a:solidFill>
              </a:rPr>
              <a:t>     I </a:t>
            </a:r>
            <a:r>
              <a:rPr lang="en-US" sz="3200" dirty="0" smtClean="0">
                <a:solidFill>
                  <a:srgbClr val="0000FF"/>
                </a:solidFill>
              </a:rPr>
              <a:t>have used the Golden Ratio</a:t>
            </a:r>
            <a:r>
              <a:rPr lang="en-US" sz="3200" dirty="0" smtClean="0"/>
              <a:t> </a:t>
            </a:r>
            <a:r>
              <a:rPr lang="en-US" sz="3600" dirty="0" smtClean="0">
                <a:solidFill>
                  <a:srgbClr val="FF0000"/>
                </a:solidFill>
              </a:rPr>
              <a:t>exactly twice</a:t>
            </a:r>
            <a:endParaRPr lang="en-US" sz="3600" dirty="0">
              <a:solidFill>
                <a:srgbClr val="FF0000"/>
              </a:solidFill>
            </a:endParaRPr>
          </a:p>
        </p:txBody>
      </p:sp>
      <p:sp>
        <p:nvSpPr>
          <p:cNvPr id="2" name="TextBox 1"/>
          <p:cNvSpPr txBox="1"/>
          <p:nvPr/>
        </p:nvSpPr>
        <p:spPr>
          <a:xfrm>
            <a:off x="689824" y="940796"/>
            <a:ext cx="8983304" cy="1754327"/>
          </a:xfrm>
          <a:prstGeom prst="rect">
            <a:avLst/>
          </a:prstGeom>
          <a:noFill/>
        </p:spPr>
        <p:txBody>
          <a:bodyPr wrap="square" rtlCol="0">
            <a:spAutoFit/>
          </a:bodyPr>
          <a:lstStyle/>
          <a:p>
            <a:r>
              <a:rPr lang="en-US" sz="3600" dirty="0" smtClean="0"/>
              <a:t>Practically every formula in science and  engineering involves e, or pi or a </a:t>
            </a:r>
          </a:p>
          <a:p>
            <a:r>
              <a:rPr lang="en-US" sz="3600" dirty="0" smtClean="0"/>
              <a:t>combination of the two</a:t>
            </a:r>
            <a:endParaRPr lang="en-US" sz="3600" dirty="0"/>
          </a:p>
        </p:txBody>
      </p:sp>
    </p:spTree>
    <p:extLst>
      <p:ext uri="{BB962C8B-B14F-4D97-AF65-F5344CB8AC3E}">
        <p14:creationId xmlns:p14="http://schemas.microsoft.com/office/powerpoint/2010/main" val="9719652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9625" y="903585"/>
            <a:ext cx="7572375" cy="6709529"/>
          </a:xfrm>
          <a:prstGeom prst="rect">
            <a:avLst/>
          </a:prstGeom>
        </p:spPr>
        <p:txBody>
          <a:bodyPr wrap="square">
            <a:spAutoFit/>
          </a:bodyPr>
          <a:lstStyle/>
          <a:p>
            <a:r>
              <a:rPr lang="en-GB" sz="2800" dirty="0">
                <a:solidFill>
                  <a:srgbClr val="CB3BB0"/>
                </a:solidFill>
              </a:rPr>
              <a:t>When we think of mathematics, we tend not to think about </a:t>
            </a:r>
            <a:r>
              <a:rPr lang="en-GB" sz="2800" dirty="0" smtClean="0">
                <a:solidFill>
                  <a:srgbClr val="CB3BB0"/>
                </a:solidFill>
              </a:rPr>
              <a:t>myths</a:t>
            </a:r>
          </a:p>
          <a:p>
            <a:endParaRPr lang="en-GB" sz="2800" dirty="0"/>
          </a:p>
          <a:p>
            <a:endParaRPr lang="en-GB" sz="2800" dirty="0" smtClean="0"/>
          </a:p>
          <a:p>
            <a:r>
              <a:rPr lang="en-GB" sz="2800" dirty="0" smtClean="0"/>
              <a:t> </a:t>
            </a:r>
            <a:r>
              <a:rPr lang="en-GB" sz="3200" dirty="0">
                <a:solidFill>
                  <a:srgbClr val="FF0000"/>
                </a:solidFill>
              </a:rPr>
              <a:t>Myths are the stuff of legend and </a:t>
            </a:r>
            <a:r>
              <a:rPr lang="en-GB" sz="3200" dirty="0" smtClean="0">
                <a:solidFill>
                  <a:srgbClr val="FF0000"/>
                </a:solidFill>
              </a:rPr>
              <a:t>wonder</a:t>
            </a:r>
            <a:endParaRPr lang="en-GB" sz="3200" dirty="0">
              <a:solidFill>
                <a:srgbClr val="FF0000"/>
              </a:solidFill>
            </a:endParaRPr>
          </a:p>
          <a:p>
            <a:endParaRPr lang="en-GB" sz="3200" dirty="0" smtClean="0"/>
          </a:p>
          <a:p>
            <a:endParaRPr lang="en-GB" sz="2800" dirty="0"/>
          </a:p>
          <a:p>
            <a:r>
              <a:rPr lang="en-GB" sz="2800" dirty="0">
                <a:solidFill>
                  <a:srgbClr val="3366FF"/>
                </a:solidFill>
              </a:rPr>
              <a:t>Maths on the other hand, is coldly logical and has no room for doubt and </a:t>
            </a:r>
            <a:r>
              <a:rPr lang="en-GB" sz="2800" dirty="0" smtClean="0">
                <a:solidFill>
                  <a:srgbClr val="3366FF"/>
                </a:solidFill>
              </a:rPr>
              <a:t>error!</a:t>
            </a:r>
            <a:r>
              <a:rPr lang="en-GB" sz="2800" dirty="0" smtClean="0">
                <a:solidFill>
                  <a:srgbClr val="3366FF"/>
                </a:solidFill>
                <a:effectLst/>
              </a:rPr>
              <a:t> </a:t>
            </a:r>
          </a:p>
          <a:p>
            <a:endParaRPr lang="en-GB" sz="2800" dirty="0"/>
          </a:p>
          <a:p>
            <a:endParaRPr lang="en-GB" sz="2800" dirty="0" smtClean="0"/>
          </a:p>
          <a:p>
            <a:r>
              <a:rPr lang="en-GB" sz="4000" dirty="0" smtClean="0">
                <a:solidFill>
                  <a:srgbClr val="CB3BB0"/>
                </a:solidFill>
              </a:rPr>
              <a:t>                    Or does it?</a:t>
            </a:r>
          </a:p>
          <a:p>
            <a:endParaRPr lang="en-GB" sz="2800" dirty="0"/>
          </a:p>
          <a:p>
            <a:endParaRPr lang="en-GB" sz="2800" dirty="0" smtClean="0"/>
          </a:p>
          <a:p>
            <a:endParaRPr lang="en-US" dirty="0"/>
          </a:p>
        </p:txBody>
      </p:sp>
    </p:spTree>
    <p:extLst>
      <p:ext uri="{BB962C8B-B14F-4D97-AF65-F5344CB8AC3E}">
        <p14:creationId xmlns:p14="http://schemas.microsoft.com/office/powerpoint/2010/main" val="8357069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44912" y="3625516"/>
            <a:ext cx="8560007" cy="17683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93633" y="297916"/>
            <a:ext cx="7917222" cy="1754327"/>
          </a:xfrm>
          <a:prstGeom prst="rect">
            <a:avLst/>
          </a:prstGeom>
          <a:noFill/>
        </p:spPr>
        <p:txBody>
          <a:bodyPr wrap="square" rtlCol="0">
            <a:spAutoFit/>
          </a:bodyPr>
          <a:lstStyle/>
          <a:p>
            <a:r>
              <a:rPr lang="en-US" sz="3600" dirty="0" smtClean="0">
                <a:solidFill>
                  <a:srgbClr val="CB3BB0"/>
                </a:solidFill>
              </a:rPr>
              <a:t>            Other great numbers</a:t>
            </a:r>
          </a:p>
          <a:p>
            <a:endParaRPr lang="en-US" sz="3600" dirty="0">
              <a:solidFill>
                <a:srgbClr val="CB3BB0"/>
              </a:solidFill>
            </a:endParaRPr>
          </a:p>
          <a:p>
            <a:r>
              <a:rPr lang="en-US" sz="3600" dirty="0" smtClean="0">
                <a:solidFill>
                  <a:srgbClr val="CB3BB0"/>
                </a:solidFill>
              </a:rPr>
              <a:t>                   </a:t>
            </a:r>
            <a:r>
              <a:rPr lang="en-US" sz="3600" dirty="0" smtClean="0"/>
              <a:t> 0,    1,    -1,     </a:t>
            </a:r>
            <a:r>
              <a:rPr lang="en-US" sz="3600" dirty="0" err="1" smtClean="0"/>
              <a:t>i</a:t>
            </a:r>
            <a:endParaRPr lang="en-US" sz="36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3671" y="3908952"/>
            <a:ext cx="7110097" cy="747984"/>
          </a:xfrm>
          <a:prstGeom prst="rect">
            <a:avLst/>
          </a:prstGeom>
          <a:noFill/>
          <a:ln>
            <a:noFill/>
          </a:ln>
        </p:spPr>
      </p:pic>
      <p:sp>
        <p:nvSpPr>
          <p:cNvPr id="6" name="TextBox 5"/>
          <p:cNvSpPr txBox="1"/>
          <p:nvPr/>
        </p:nvSpPr>
        <p:spPr>
          <a:xfrm>
            <a:off x="423293" y="2649905"/>
            <a:ext cx="8873560" cy="646331"/>
          </a:xfrm>
          <a:prstGeom prst="rect">
            <a:avLst/>
          </a:prstGeom>
          <a:noFill/>
        </p:spPr>
        <p:txBody>
          <a:bodyPr wrap="square" rtlCol="0">
            <a:spAutoFit/>
          </a:bodyPr>
          <a:lstStyle/>
          <a:p>
            <a:r>
              <a:rPr lang="en-US" sz="3600" dirty="0" smtClean="0">
                <a:solidFill>
                  <a:srgbClr val="FF0000"/>
                </a:solidFill>
              </a:rPr>
              <a:t>The most important formulae in mathematics </a:t>
            </a:r>
            <a:endParaRPr lang="en-US" sz="3600" dirty="0">
              <a:solidFill>
                <a:srgbClr val="FF0000"/>
              </a:solidFill>
            </a:endParaRPr>
          </a:p>
        </p:txBody>
      </p:sp>
      <p:sp>
        <p:nvSpPr>
          <p:cNvPr id="8" name="TextBox 7"/>
          <p:cNvSpPr txBox="1"/>
          <p:nvPr/>
        </p:nvSpPr>
        <p:spPr>
          <a:xfrm>
            <a:off x="1442363" y="5801566"/>
            <a:ext cx="8293491" cy="646331"/>
          </a:xfrm>
          <a:prstGeom prst="rect">
            <a:avLst/>
          </a:prstGeom>
          <a:noFill/>
        </p:spPr>
        <p:txBody>
          <a:bodyPr wrap="square" rtlCol="0">
            <a:spAutoFit/>
          </a:bodyPr>
          <a:lstStyle/>
          <a:p>
            <a:r>
              <a:rPr lang="en-US" sz="3600" dirty="0" smtClean="0">
                <a:solidFill>
                  <a:srgbClr val="CB3BB0"/>
                </a:solidFill>
              </a:rPr>
              <a:t>No sign of the Golden Ratio here!</a:t>
            </a:r>
            <a:endParaRPr lang="en-US" sz="3600" dirty="0">
              <a:solidFill>
                <a:srgbClr val="CB3BB0"/>
              </a:solidFill>
            </a:endParaRPr>
          </a:p>
        </p:txBody>
      </p:sp>
    </p:spTree>
    <p:extLst>
      <p:ext uri="{BB962C8B-B14F-4D97-AF65-F5344CB8AC3E}">
        <p14:creationId xmlns:p14="http://schemas.microsoft.com/office/powerpoint/2010/main" val="7734818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3114" y="548797"/>
            <a:ext cx="7399860" cy="1754327"/>
          </a:xfrm>
          <a:prstGeom prst="rect">
            <a:avLst/>
          </a:prstGeom>
          <a:noFill/>
        </p:spPr>
        <p:txBody>
          <a:bodyPr wrap="square" rtlCol="0">
            <a:spAutoFit/>
          </a:bodyPr>
          <a:lstStyle/>
          <a:p>
            <a:r>
              <a:rPr lang="en-US" sz="3600" dirty="0" smtClean="0">
                <a:solidFill>
                  <a:srgbClr val="CB3BB0"/>
                </a:solidFill>
              </a:rPr>
              <a:t>Links of the Golden Ratio to Nature</a:t>
            </a:r>
          </a:p>
          <a:p>
            <a:endParaRPr lang="en-US" sz="3600" dirty="0">
              <a:solidFill>
                <a:srgbClr val="CB3BB0"/>
              </a:solidFill>
            </a:endParaRPr>
          </a:p>
          <a:p>
            <a:endParaRPr lang="en-US" sz="3600" dirty="0">
              <a:solidFill>
                <a:srgbClr val="CB3BB0"/>
              </a:solidFill>
            </a:endParaRPr>
          </a:p>
        </p:txBody>
      </p:sp>
      <p:sp>
        <p:nvSpPr>
          <p:cNvPr id="5" name="TextBox 4"/>
          <p:cNvSpPr txBox="1"/>
          <p:nvPr/>
        </p:nvSpPr>
        <p:spPr>
          <a:xfrm>
            <a:off x="783883" y="1536628"/>
            <a:ext cx="8136710" cy="5047536"/>
          </a:xfrm>
          <a:prstGeom prst="rect">
            <a:avLst/>
          </a:prstGeom>
          <a:noFill/>
        </p:spPr>
        <p:txBody>
          <a:bodyPr wrap="square" rtlCol="0">
            <a:spAutoFit/>
          </a:bodyPr>
          <a:lstStyle/>
          <a:p>
            <a:r>
              <a:rPr lang="en-US" sz="3200" dirty="0" smtClean="0">
                <a:solidFill>
                  <a:srgbClr val="FF0000"/>
                </a:solidFill>
              </a:rPr>
              <a:t>The truth</a:t>
            </a:r>
          </a:p>
          <a:p>
            <a:endParaRPr lang="en-US" sz="3200" dirty="0" smtClean="0">
              <a:solidFill>
                <a:srgbClr val="FF0000"/>
              </a:solidFill>
            </a:endParaRPr>
          </a:p>
          <a:p>
            <a:r>
              <a:rPr lang="en-US" sz="2800" dirty="0" smtClean="0"/>
              <a:t>The Golden Ratio appears in </a:t>
            </a:r>
          </a:p>
          <a:p>
            <a:r>
              <a:rPr lang="en-US" sz="2800" dirty="0" smtClean="0"/>
              <a:t>nature when there is five-fold</a:t>
            </a:r>
          </a:p>
          <a:p>
            <a:r>
              <a:rPr lang="en-US" sz="2800" dirty="0" smtClean="0"/>
              <a:t> symmetry</a:t>
            </a:r>
            <a:endParaRPr lang="en-US" sz="2800" dirty="0"/>
          </a:p>
          <a:p>
            <a:endParaRPr lang="en-US" sz="2800" dirty="0" smtClean="0">
              <a:solidFill>
                <a:srgbClr val="FF0000"/>
              </a:solidFill>
            </a:endParaRPr>
          </a:p>
          <a:p>
            <a:endParaRPr lang="en-US" sz="2800" dirty="0" smtClean="0">
              <a:solidFill>
                <a:srgbClr val="FF0000"/>
              </a:solidFill>
            </a:endParaRPr>
          </a:p>
          <a:p>
            <a:endParaRPr lang="en-US" dirty="0"/>
          </a:p>
          <a:p>
            <a:r>
              <a:rPr lang="en-US" sz="3200" dirty="0" err="1" smtClean="0">
                <a:solidFill>
                  <a:srgbClr val="0000FF"/>
                </a:solidFill>
              </a:rPr>
              <a:t>Eg</a:t>
            </a:r>
            <a:r>
              <a:rPr lang="en-US" sz="3200" dirty="0" smtClean="0">
                <a:solidFill>
                  <a:srgbClr val="0000FF"/>
                </a:solidFill>
              </a:rPr>
              <a:t>.  Quasi crystals</a:t>
            </a:r>
          </a:p>
          <a:p>
            <a:endParaRPr lang="en-US" sz="3200" dirty="0" smtClean="0"/>
          </a:p>
          <a:p>
            <a:endParaRPr lang="en-US" dirty="0"/>
          </a:p>
          <a:p>
            <a:endParaRPr lang="en-US" dirty="0" smtClean="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28505" y="2516451"/>
            <a:ext cx="3294214" cy="2838412"/>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5509791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198" y="391998"/>
            <a:ext cx="8450263" cy="1569660"/>
          </a:xfrm>
          <a:prstGeom prst="rect">
            <a:avLst/>
          </a:prstGeom>
          <a:noFill/>
        </p:spPr>
        <p:txBody>
          <a:bodyPr wrap="square" rtlCol="0">
            <a:spAutoFit/>
          </a:bodyPr>
          <a:lstStyle/>
          <a:p>
            <a:r>
              <a:rPr lang="en-US" sz="3200" dirty="0" smtClean="0">
                <a:solidFill>
                  <a:srgbClr val="0000FF"/>
                </a:solidFill>
              </a:rPr>
              <a:t>However these crystals are rather uncommon compared to cubes and hexagons which involve the square roots of 2 and 3</a:t>
            </a:r>
            <a:endParaRPr lang="en-US" sz="3200" dirty="0">
              <a:solidFill>
                <a:srgbClr val="0000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70325" y="2206335"/>
            <a:ext cx="8042644" cy="4238108"/>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0754727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75825" y="1756150"/>
            <a:ext cx="6945207" cy="15209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9472" y="360636"/>
            <a:ext cx="8951949" cy="6247864"/>
          </a:xfrm>
          <a:prstGeom prst="rect">
            <a:avLst/>
          </a:prstGeom>
          <a:noFill/>
        </p:spPr>
        <p:txBody>
          <a:bodyPr wrap="square" rtlCol="0">
            <a:spAutoFit/>
          </a:bodyPr>
          <a:lstStyle/>
          <a:p>
            <a:r>
              <a:rPr lang="en-US" sz="3200" dirty="0" smtClean="0">
                <a:solidFill>
                  <a:srgbClr val="0000FF"/>
                </a:solidFill>
              </a:rPr>
              <a:t>The Golden Ratio is linked to the Fibonacci sequence</a:t>
            </a:r>
          </a:p>
          <a:p>
            <a:endParaRPr lang="en-US" sz="3200" dirty="0">
              <a:solidFill>
                <a:srgbClr val="0000FF"/>
              </a:solidFill>
            </a:endParaRPr>
          </a:p>
          <a:p>
            <a:endParaRPr lang="en-US" dirty="0" smtClean="0"/>
          </a:p>
          <a:p>
            <a:endParaRPr lang="en-US" dirty="0" smtClean="0"/>
          </a:p>
          <a:p>
            <a:endParaRPr lang="en-US" dirty="0"/>
          </a:p>
          <a:p>
            <a:endParaRPr lang="en-US" dirty="0"/>
          </a:p>
          <a:p>
            <a:endParaRPr lang="en-US" dirty="0" smtClean="0"/>
          </a:p>
          <a:p>
            <a:endParaRPr lang="en-US" dirty="0" smtClean="0"/>
          </a:p>
          <a:p>
            <a:endParaRPr lang="en-US" dirty="0"/>
          </a:p>
          <a:p>
            <a:endParaRPr lang="en-US" dirty="0" smtClean="0"/>
          </a:p>
          <a:p>
            <a:r>
              <a:rPr lang="en-US" sz="3200" dirty="0" smtClean="0">
                <a:solidFill>
                  <a:srgbClr val="FF0000"/>
                </a:solidFill>
              </a:rPr>
              <a:t>This arises naturally in studies of population growth </a:t>
            </a:r>
          </a:p>
          <a:p>
            <a:endParaRPr lang="en-US" sz="3200" dirty="0" smtClean="0">
              <a:solidFill>
                <a:srgbClr val="FF0000"/>
              </a:solidFill>
            </a:endParaRPr>
          </a:p>
          <a:p>
            <a:endParaRPr lang="en-US" sz="3200" dirty="0" smtClean="0">
              <a:solidFill>
                <a:srgbClr val="FF0000"/>
              </a:solidFill>
            </a:endParaRPr>
          </a:p>
          <a:p>
            <a:endParaRPr lang="en-US" sz="3200" dirty="0" smtClean="0">
              <a:solidFill>
                <a:srgbClr val="FF0000"/>
              </a:solidFill>
            </a:endParaRPr>
          </a:p>
          <a:p>
            <a:endParaRPr lang="en-US" sz="3200" dirty="0">
              <a:solidFill>
                <a:srgbClr val="FF0000"/>
              </a:solidFill>
            </a:endParaRPr>
          </a:p>
          <a:p>
            <a:r>
              <a:rPr lang="en-US" sz="3200" dirty="0" smtClean="0">
                <a:solidFill>
                  <a:srgbClr val="FF0000"/>
                </a:solidFill>
              </a:rPr>
              <a:t>     and </a:t>
            </a:r>
            <a:r>
              <a:rPr lang="en-US" sz="3200" dirty="0" smtClean="0">
                <a:solidFill>
                  <a:srgbClr val="FF0000"/>
                </a:solidFill>
              </a:rPr>
              <a:t>also the way that objects pack together</a:t>
            </a:r>
            <a:endParaRPr lang="en-US" sz="3200" dirty="0">
              <a:solidFill>
                <a:srgbClr val="FF0000"/>
              </a:solidFill>
            </a:endParaRP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802" y="2163828"/>
            <a:ext cx="5875707" cy="629540"/>
          </a:xfrm>
          <a:prstGeom prst="rect">
            <a:avLst/>
          </a:prstGeom>
        </p:spPr>
      </p:pic>
      <p:pic>
        <p:nvPicPr>
          <p:cNvPr id="2" name="Picture 1" descr="anumbersg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982" y="4282093"/>
            <a:ext cx="2806309" cy="1683785"/>
          </a:xfrm>
          <a:prstGeom prst="rect">
            <a:avLst/>
          </a:prstGeom>
        </p:spPr>
      </p:pic>
    </p:spTree>
    <p:extLst>
      <p:ext uri="{BB962C8B-B14F-4D97-AF65-F5344CB8AC3E}">
        <p14:creationId xmlns:p14="http://schemas.microsoft.com/office/powerpoint/2010/main" val="14015364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05053" y="689914"/>
            <a:ext cx="3996094" cy="2871371"/>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505053" y="4186536"/>
            <a:ext cx="3996094" cy="2316150"/>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6098613" y="1254393"/>
            <a:ext cx="2884691" cy="1077218"/>
          </a:xfrm>
          <a:prstGeom prst="rect">
            <a:avLst/>
          </a:prstGeom>
          <a:noFill/>
        </p:spPr>
        <p:txBody>
          <a:bodyPr wrap="square" rtlCol="0">
            <a:spAutoFit/>
          </a:bodyPr>
          <a:lstStyle/>
          <a:p>
            <a:r>
              <a:rPr lang="en-US" sz="3200" dirty="0" smtClean="0">
                <a:solidFill>
                  <a:srgbClr val="FF0000"/>
                </a:solidFill>
              </a:rPr>
              <a:t>Spirals in a sunflower</a:t>
            </a:r>
            <a:endParaRPr lang="en-US" sz="3200" dirty="0">
              <a:solidFill>
                <a:srgbClr val="FF0000"/>
              </a:solidFill>
            </a:endParaRPr>
          </a:p>
        </p:txBody>
      </p:sp>
      <p:sp>
        <p:nvSpPr>
          <p:cNvPr id="7" name="TextBox 6"/>
          <p:cNvSpPr txBox="1"/>
          <p:nvPr/>
        </p:nvSpPr>
        <p:spPr>
          <a:xfrm>
            <a:off x="6098613" y="4656933"/>
            <a:ext cx="2571138" cy="1077218"/>
          </a:xfrm>
          <a:prstGeom prst="rect">
            <a:avLst/>
          </a:prstGeom>
          <a:noFill/>
        </p:spPr>
        <p:txBody>
          <a:bodyPr wrap="square" rtlCol="0">
            <a:spAutoFit/>
          </a:bodyPr>
          <a:lstStyle/>
          <a:p>
            <a:r>
              <a:rPr lang="en-US" sz="3200" dirty="0" smtClean="0">
                <a:solidFill>
                  <a:srgbClr val="FF0000"/>
                </a:solidFill>
              </a:rPr>
              <a:t>Drone bees in a bee hive </a:t>
            </a:r>
            <a:endParaRPr lang="en-US" sz="3200" dirty="0">
              <a:solidFill>
                <a:srgbClr val="FF0000"/>
              </a:solidFill>
            </a:endParaRPr>
          </a:p>
        </p:txBody>
      </p:sp>
    </p:spTree>
    <p:extLst>
      <p:ext uri="{BB962C8B-B14F-4D97-AF65-F5344CB8AC3E}">
        <p14:creationId xmlns:p14="http://schemas.microsoft.com/office/powerpoint/2010/main" val="21387642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1959" y="2330876"/>
            <a:ext cx="6479177" cy="1107996"/>
          </a:xfrm>
          <a:prstGeom prst="rect">
            <a:avLst/>
          </a:prstGeom>
          <a:noFill/>
        </p:spPr>
        <p:txBody>
          <a:bodyPr wrap="square" rtlCol="0">
            <a:spAutoFit/>
          </a:bodyPr>
          <a:lstStyle/>
          <a:p>
            <a:r>
              <a:rPr lang="en-US" sz="6600" dirty="0" smtClean="0">
                <a:solidFill>
                  <a:srgbClr val="CB3BB0"/>
                </a:solidFill>
              </a:rPr>
              <a:t>The myth</a:t>
            </a:r>
            <a:endParaRPr lang="en-US" sz="6600" dirty="0">
              <a:solidFill>
                <a:srgbClr val="CB3BB0"/>
              </a:solidFill>
            </a:endParaRPr>
          </a:p>
        </p:txBody>
      </p:sp>
    </p:spTree>
    <p:extLst>
      <p:ext uri="{BB962C8B-B14F-4D97-AF65-F5344CB8AC3E}">
        <p14:creationId xmlns:p14="http://schemas.microsoft.com/office/powerpoint/2010/main" val="32433038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5165" y="235197"/>
            <a:ext cx="8908835" cy="3539431"/>
          </a:xfrm>
          <a:prstGeom prst="rect">
            <a:avLst/>
          </a:prstGeom>
          <a:noFill/>
        </p:spPr>
        <p:txBody>
          <a:bodyPr wrap="square" rtlCol="0">
            <a:spAutoFit/>
          </a:bodyPr>
          <a:lstStyle/>
          <a:p>
            <a:r>
              <a:rPr lang="en-US" sz="2800" dirty="0" smtClean="0"/>
              <a:t>        Much much more is claimed of the </a:t>
            </a:r>
            <a:r>
              <a:rPr lang="en-US" sz="2800" dirty="0" smtClean="0">
                <a:solidFill>
                  <a:srgbClr val="FF0000"/>
                </a:solidFill>
              </a:rPr>
              <a:t>Golden </a:t>
            </a:r>
            <a:r>
              <a:rPr lang="en-US" sz="2800" dirty="0" smtClean="0">
                <a:solidFill>
                  <a:srgbClr val="FF0000"/>
                </a:solidFill>
              </a:rPr>
              <a:t>Ratio</a:t>
            </a:r>
            <a:endParaRPr lang="en-US" sz="2800" dirty="0" smtClean="0">
              <a:solidFill>
                <a:srgbClr val="FF0000"/>
              </a:solidFill>
            </a:endParaRPr>
          </a:p>
          <a:p>
            <a:endParaRPr lang="en-US" sz="2800" dirty="0">
              <a:solidFill>
                <a:srgbClr val="FF0000"/>
              </a:solidFill>
            </a:endParaRPr>
          </a:p>
          <a:p>
            <a:r>
              <a:rPr lang="en-GB" sz="2800" dirty="0"/>
              <a:t>S</a:t>
            </a:r>
            <a:r>
              <a:rPr lang="en-GB" sz="2800" dirty="0" smtClean="0"/>
              <a:t>upposed </a:t>
            </a:r>
            <a:r>
              <a:rPr lang="en-GB" sz="2800" dirty="0"/>
              <a:t>to be at the </a:t>
            </a:r>
            <a:r>
              <a:rPr lang="en-GB" sz="2800" dirty="0">
                <a:solidFill>
                  <a:srgbClr val="CB3BB0"/>
                </a:solidFill>
              </a:rPr>
              <a:t>heart of many of the proportions in the human body. </a:t>
            </a:r>
            <a:endParaRPr lang="en-GB" sz="2800" dirty="0" smtClean="0">
              <a:solidFill>
                <a:srgbClr val="CB3BB0"/>
              </a:solidFill>
            </a:endParaRPr>
          </a:p>
          <a:p>
            <a:endParaRPr lang="en-GB" sz="2800" dirty="0"/>
          </a:p>
          <a:p>
            <a:r>
              <a:rPr lang="en-GB" sz="2800" dirty="0" err="1" smtClean="0"/>
              <a:t>Eg</a:t>
            </a:r>
            <a:r>
              <a:rPr lang="en-GB" sz="2800" dirty="0" smtClean="0"/>
              <a:t>. </a:t>
            </a:r>
            <a:r>
              <a:rPr lang="en-GB" sz="2800" dirty="0" smtClean="0"/>
              <a:t> </a:t>
            </a:r>
            <a:r>
              <a:rPr lang="en-GB" sz="2800" dirty="0">
                <a:solidFill>
                  <a:srgbClr val="3366FF"/>
                </a:solidFill>
              </a:rPr>
              <a:t>ratio of the height of the navel</a:t>
            </a:r>
            <a:r>
              <a:rPr lang="en-GB" sz="2800" dirty="0"/>
              <a:t> to the height of the </a:t>
            </a:r>
            <a:r>
              <a:rPr lang="en-GB" sz="2800" dirty="0" smtClean="0"/>
              <a:t>body </a:t>
            </a:r>
          </a:p>
          <a:p>
            <a:endParaRPr lang="en-GB" sz="2800" dirty="0"/>
          </a:p>
          <a:p>
            <a:endParaRPr lang="en-US" sz="2800" dirty="0"/>
          </a:p>
        </p:txBody>
      </p:sp>
      <p:pic>
        <p:nvPicPr>
          <p:cNvPr id="7" name="Picture 6" descr="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701" y="3109530"/>
            <a:ext cx="6380810" cy="3591672"/>
          </a:xfrm>
          <a:prstGeom prst="rect">
            <a:avLst/>
          </a:prstGeom>
        </p:spPr>
      </p:pic>
    </p:spTree>
    <p:extLst>
      <p:ext uri="{BB962C8B-B14F-4D97-AF65-F5344CB8AC3E}">
        <p14:creationId xmlns:p14="http://schemas.microsoft.com/office/powerpoint/2010/main" val="20792217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68841" y="1944309"/>
            <a:ext cx="4088231" cy="4453094"/>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2320339" y="-423363"/>
            <a:ext cx="9343890" cy="2862322"/>
          </a:xfrm>
          <a:prstGeom prst="rect">
            <a:avLst/>
          </a:prstGeom>
          <a:noFill/>
        </p:spPr>
        <p:txBody>
          <a:bodyPr wrap="square" rtlCol="0">
            <a:spAutoFit/>
          </a:bodyPr>
          <a:lstStyle/>
          <a:p>
            <a:endParaRPr lang="en-GB" sz="2800" dirty="0"/>
          </a:p>
          <a:p>
            <a:endParaRPr lang="en-GB" sz="2800" dirty="0"/>
          </a:p>
          <a:p>
            <a:r>
              <a:rPr lang="en-GB" sz="3200" dirty="0">
                <a:solidFill>
                  <a:srgbClr val="FF0000"/>
                </a:solidFill>
              </a:rPr>
              <a:t>J</a:t>
            </a:r>
            <a:r>
              <a:rPr lang="en-GB" sz="3200" dirty="0" smtClean="0">
                <a:solidFill>
                  <a:srgbClr val="FF0000"/>
                </a:solidFill>
              </a:rPr>
              <a:t>ust </a:t>
            </a:r>
            <a:r>
              <a:rPr lang="en-GB" sz="3200" dirty="0">
                <a:solidFill>
                  <a:srgbClr val="FF0000"/>
                </a:solidFill>
              </a:rPr>
              <a:t>about every proportion </a:t>
            </a:r>
            <a:endParaRPr lang="en-GB" sz="3200" dirty="0" smtClean="0">
              <a:solidFill>
                <a:srgbClr val="FF0000"/>
              </a:solidFill>
            </a:endParaRPr>
          </a:p>
          <a:p>
            <a:r>
              <a:rPr lang="en-GB" sz="3200" dirty="0" smtClean="0">
                <a:solidFill>
                  <a:srgbClr val="FF0000"/>
                </a:solidFill>
              </a:rPr>
              <a:t>of </a:t>
            </a:r>
            <a:r>
              <a:rPr lang="en-GB" sz="3200" dirty="0">
                <a:solidFill>
                  <a:srgbClr val="FF0000"/>
                </a:solidFill>
              </a:rPr>
              <a:t>the perfect human </a:t>
            </a:r>
            <a:r>
              <a:rPr lang="en-GB" sz="3200" dirty="0" smtClean="0">
                <a:solidFill>
                  <a:srgbClr val="FF0000"/>
                </a:solidFill>
              </a:rPr>
              <a:t>face</a:t>
            </a:r>
            <a:endParaRPr lang="en-US" sz="3200" dirty="0" smtClean="0">
              <a:solidFill>
                <a:srgbClr val="FF0000"/>
              </a:solidFill>
            </a:endParaRPr>
          </a:p>
          <a:p>
            <a:endParaRPr lang="en-US" sz="3200" dirty="0">
              <a:solidFill>
                <a:srgbClr val="FF0000"/>
              </a:solidFill>
            </a:endParaRPr>
          </a:p>
          <a:p>
            <a:endParaRPr lang="en-US" sz="2800" dirty="0"/>
          </a:p>
        </p:txBody>
      </p:sp>
    </p:spTree>
    <p:extLst>
      <p:ext uri="{BB962C8B-B14F-4D97-AF65-F5344CB8AC3E}">
        <p14:creationId xmlns:p14="http://schemas.microsoft.com/office/powerpoint/2010/main" val="32420920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7417" y="2202276"/>
            <a:ext cx="7873888" cy="1754327"/>
          </a:xfrm>
          <a:prstGeom prst="rect">
            <a:avLst/>
          </a:prstGeom>
          <a:noFill/>
        </p:spPr>
        <p:txBody>
          <a:bodyPr wrap="square" rtlCol="0">
            <a:spAutoFit/>
          </a:bodyPr>
          <a:lstStyle/>
          <a:p>
            <a:r>
              <a:rPr lang="en-GB" b="1" i="1" dirty="0"/>
              <a:t> </a:t>
            </a:r>
            <a:r>
              <a:rPr lang="en-GB" sz="5400" b="1" i="1" dirty="0">
                <a:solidFill>
                  <a:srgbClr val="FF0000"/>
                </a:solidFill>
              </a:rPr>
              <a:t>However, none of this is true, not even remotely !!!</a:t>
            </a:r>
            <a:endParaRPr lang="en-US" sz="5400" dirty="0">
              <a:solidFill>
                <a:srgbClr val="FF0000"/>
              </a:solidFill>
            </a:endParaRPr>
          </a:p>
        </p:txBody>
      </p:sp>
    </p:spTree>
    <p:extLst>
      <p:ext uri="{BB962C8B-B14F-4D97-AF65-F5344CB8AC3E}">
        <p14:creationId xmlns:p14="http://schemas.microsoft.com/office/powerpoint/2010/main" val="36478493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005" y="332680"/>
            <a:ext cx="8633544" cy="6124753"/>
          </a:xfrm>
          <a:prstGeom prst="rect">
            <a:avLst/>
          </a:prstGeom>
          <a:noFill/>
        </p:spPr>
        <p:txBody>
          <a:bodyPr wrap="square" rtlCol="0">
            <a:spAutoFit/>
          </a:bodyPr>
          <a:lstStyle/>
          <a:p>
            <a:r>
              <a:rPr lang="en-US" sz="3200" dirty="0" smtClean="0">
                <a:solidFill>
                  <a:srgbClr val="3366FF"/>
                </a:solidFill>
              </a:rPr>
              <a:t>The human body has lots of ratios between 1 and 2</a:t>
            </a:r>
          </a:p>
          <a:p>
            <a:endParaRPr lang="en-US" sz="3200" dirty="0">
              <a:solidFill>
                <a:srgbClr val="3366FF"/>
              </a:solidFill>
            </a:endParaRPr>
          </a:p>
          <a:p>
            <a:endParaRPr lang="en-US" sz="3200" dirty="0" smtClean="0"/>
          </a:p>
          <a:p>
            <a:r>
              <a:rPr lang="en-US" sz="3200" dirty="0" smtClean="0">
                <a:solidFill>
                  <a:srgbClr val="FF0000"/>
                </a:solidFill>
              </a:rPr>
              <a:t>Some by chance are </a:t>
            </a:r>
            <a:r>
              <a:rPr lang="en-US" sz="3200" dirty="0" smtClean="0">
                <a:solidFill>
                  <a:srgbClr val="FF0000"/>
                </a:solidFill>
              </a:rPr>
              <a:t>‘close’ </a:t>
            </a:r>
            <a:r>
              <a:rPr lang="en-US" sz="3200" dirty="0" smtClean="0">
                <a:solidFill>
                  <a:srgbClr val="FF0000"/>
                </a:solidFill>
              </a:rPr>
              <a:t>to the Golden </a:t>
            </a:r>
            <a:r>
              <a:rPr lang="en-US" sz="3200" dirty="0" smtClean="0">
                <a:solidFill>
                  <a:srgbClr val="FF0000"/>
                </a:solidFill>
              </a:rPr>
              <a:t>Ratio</a:t>
            </a:r>
          </a:p>
          <a:p>
            <a:endParaRPr lang="en-US" sz="3200" dirty="0">
              <a:solidFill>
                <a:srgbClr val="FF0000"/>
              </a:solidFill>
            </a:endParaRPr>
          </a:p>
          <a:p>
            <a:endParaRPr lang="en-US" sz="3200" dirty="0" smtClean="0">
              <a:solidFill>
                <a:srgbClr val="FF0000"/>
              </a:solidFill>
            </a:endParaRPr>
          </a:p>
          <a:p>
            <a:endParaRPr lang="en-US" sz="3200" dirty="0">
              <a:solidFill>
                <a:srgbClr val="FF0000"/>
              </a:solidFill>
            </a:endParaRPr>
          </a:p>
          <a:p>
            <a:endParaRPr lang="en-US" sz="3200" dirty="0" smtClean="0">
              <a:solidFill>
                <a:srgbClr val="FF0000"/>
              </a:solidFill>
            </a:endParaRPr>
          </a:p>
          <a:p>
            <a:endParaRPr lang="en-US" sz="3200" dirty="0" smtClean="0">
              <a:solidFill>
                <a:srgbClr val="FF0000"/>
              </a:solidFill>
            </a:endParaRPr>
          </a:p>
          <a:p>
            <a:endParaRPr lang="en-US" sz="3200" dirty="0">
              <a:solidFill>
                <a:srgbClr val="FF0000"/>
              </a:solidFill>
            </a:endParaRPr>
          </a:p>
          <a:p>
            <a:endParaRPr lang="en-US" sz="3200" dirty="0" smtClean="0"/>
          </a:p>
          <a:p>
            <a:r>
              <a:rPr lang="en-US" sz="4000" dirty="0" smtClean="0">
                <a:solidFill>
                  <a:srgbClr val="CB3BB0"/>
                </a:solidFill>
              </a:rPr>
              <a:t>                       Many</a:t>
            </a:r>
            <a:r>
              <a:rPr lang="en-US" sz="4000" dirty="0" smtClean="0">
                <a:solidFill>
                  <a:srgbClr val="CB3BB0"/>
                </a:solidFill>
              </a:rPr>
              <a:t> </a:t>
            </a:r>
            <a:r>
              <a:rPr lang="en-US" sz="4000" dirty="0" smtClean="0">
                <a:solidFill>
                  <a:srgbClr val="CB3BB0"/>
                </a:solidFill>
              </a:rPr>
              <a:t>are not</a:t>
            </a:r>
            <a:endParaRPr lang="en-US" sz="4000" dirty="0">
              <a:solidFill>
                <a:srgbClr val="CB3BB0"/>
              </a:solidFill>
            </a:endParaRPr>
          </a:p>
        </p:txBody>
      </p:sp>
      <p:pic>
        <p:nvPicPr>
          <p:cNvPr id="2" name="Picture 1" descr="GoldenNav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574" y="2867996"/>
            <a:ext cx="4662018" cy="2745411"/>
          </a:xfrm>
          <a:prstGeom prst="rect">
            <a:avLst/>
          </a:prstGeom>
        </p:spPr>
      </p:pic>
    </p:spTree>
    <p:extLst>
      <p:ext uri="{BB962C8B-B14F-4D97-AF65-F5344CB8AC3E}">
        <p14:creationId xmlns:p14="http://schemas.microsoft.com/office/powerpoint/2010/main" val="35678643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26" y="698500"/>
            <a:ext cx="8509000" cy="5386090"/>
          </a:xfrm>
          <a:prstGeom prst="rect">
            <a:avLst/>
          </a:prstGeom>
          <a:noFill/>
        </p:spPr>
        <p:txBody>
          <a:bodyPr wrap="square" rtlCol="0">
            <a:spAutoFit/>
          </a:bodyPr>
          <a:lstStyle/>
          <a:p>
            <a:pPr algn="just"/>
            <a:r>
              <a:rPr lang="en-GB" sz="2800" dirty="0">
                <a:solidFill>
                  <a:srgbClr val="3366FF"/>
                </a:solidFill>
              </a:rPr>
              <a:t>A mathematical truth, through </a:t>
            </a:r>
            <a:r>
              <a:rPr lang="en-GB" sz="2800" dirty="0" smtClean="0">
                <a:solidFill>
                  <a:srgbClr val="3366FF"/>
                </a:solidFill>
              </a:rPr>
              <a:t>retelling, an </a:t>
            </a:r>
            <a:r>
              <a:rPr lang="en-GB" sz="2800" dirty="0">
                <a:solidFill>
                  <a:srgbClr val="3366FF"/>
                </a:solidFill>
              </a:rPr>
              <a:t>lack of </a:t>
            </a:r>
            <a:r>
              <a:rPr lang="en-GB" sz="2800" dirty="0" smtClean="0">
                <a:solidFill>
                  <a:srgbClr val="3366FF"/>
                </a:solidFill>
              </a:rPr>
              <a:t>understanding</a:t>
            </a:r>
            <a:r>
              <a:rPr lang="en-GB" sz="2800" dirty="0">
                <a:solidFill>
                  <a:srgbClr val="3366FF"/>
                </a:solidFill>
              </a:rPr>
              <a:t>, enters the public consciousness as a myth rather than a </a:t>
            </a:r>
            <a:r>
              <a:rPr lang="en-GB" sz="2800" dirty="0" smtClean="0">
                <a:solidFill>
                  <a:srgbClr val="3366FF"/>
                </a:solidFill>
              </a:rPr>
              <a:t>truth </a:t>
            </a:r>
          </a:p>
          <a:p>
            <a:pPr algn="just"/>
            <a:endParaRPr lang="en-GB" sz="2800" dirty="0">
              <a:solidFill>
                <a:srgbClr val="3366FF"/>
              </a:solidFill>
            </a:endParaRPr>
          </a:p>
          <a:p>
            <a:pPr algn="just"/>
            <a:endParaRPr lang="en-GB" sz="2800" dirty="0" smtClean="0">
              <a:solidFill>
                <a:srgbClr val="3366FF"/>
              </a:solidFill>
            </a:endParaRPr>
          </a:p>
          <a:p>
            <a:pPr algn="just"/>
            <a:r>
              <a:rPr lang="en-GB" sz="2800" dirty="0">
                <a:solidFill>
                  <a:srgbClr val="FF0000"/>
                </a:solidFill>
              </a:rPr>
              <a:t>E</a:t>
            </a:r>
            <a:r>
              <a:rPr lang="en-GB" sz="2800" dirty="0" smtClean="0">
                <a:solidFill>
                  <a:srgbClr val="FF0000"/>
                </a:solidFill>
              </a:rPr>
              <a:t>specially </a:t>
            </a:r>
            <a:r>
              <a:rPr lang="en-GB" sz="2800" dirty="0">
                <a:solidFill>
                  <a:srgbClr val="FF0000"/>
                </a:solidFill>
              </a:rPr>
              <a:t>the case if this </a:t>
            </a:r>
            <a:r>
              <a:rPr lang="en-GB" sz="2800" dirty="0" smtClean="0">
                <a:solidFill>
                  <a:srgbClr val="FF0000"/>
                </a:solidFill>
              </a:rPr>
              <a:t>satisfies </a:t>
            </a:r>
            <a:r>
              <a:rPr lang="en-GB" sz="2800" dirty="0">
                <a:solidFill>
                  <a:srgbClr val="FF0000"/>
                </a:solidFill>
              </a:rPr>
              <a:t>some underlying need for some order and pattern in life, the universe, and </a:t>
            </a:r>
            <a:r>
              <a:rPr lang="en-GB" sz="2800" dirty="0" smtClean="0">
                <a:solidFill>
                  <a:srgbClr val="FF0000"/>
                </a:solidFill>
              </a:rPr>
              <a:t>everything</a:t>
            </a:r>
            <a:endParaRPr lang="en-GB" dirty="0" smtClean="0">
              <a:solidFill>
                <a:srgbClr val="FF0000"/>
              </a:solidFill>
              <a:effectLst/>
            </a:endParaRPr>
          </a:p>
          <a:p>
            <a:pPr algn="just"/>
            <a:endParaRPr lang="en-GB" dirty="0"/>
          </a:p>
          <a:p>
            <a:pPr algn="just"/>
            <a:endParaRPr lang="en-GB" dirty="0" smtClean="0"/>
          </a:p>
          <a:p>
            <a:pPr algn="just"/>
            <a:r>
              <a:rPr lang="en-GB" sz="2800" dirty="0">
                <a:solidFill>
                  <a:srgbClr val="CB3BB0"/>
                </a:solidFill>
              </a:rPr>
              <a:t>A</a:t>
            </a:r>
            <a:r>
              <a:rPr lang="en-GB" sz="2800" dirty="0" smtClean="0">
                <a:solidFill>
                  <a:srgbClr val="CB3BB0"/>
                </a:solidFill>
              </a:rPr>
              <a:t> </a:t>
            </a:r>
            <a:r>
              <a:rPr lang="en-GB" sz="2800" dirty="0">
                <a:solidFill>
                  <a:srgbClr val="CB3BB0"/>
                </a:solidFill>
              </a:rPr>
              <a:t>great shame as mathematical truths are </a:t>
            </a:r>
            <a:r>
              <a:rPr lang="en-GB" sz="2800" dirty="0" smtClean="0">
                <a:solidFill>
                  <a:srgbClr val="CB3BB0"/>
                </a:solidFill>
              </a:rPr>
              <a:t>far </a:t>
            </a:r>
            <a:r>
              <a:rPr lang="en-GB" sz="2800" dirty="0">
                <a:solidFill>
                  <a:srgbClr val="CB3BB0"/>
                </a:solidFill>
              </a:rPr>
              <a:t>more exciting and surprising than any myth, and </a:t>
            </a:r>
            <a:r>
              <a:rPr lang="en-GB" sz="2800" dirty="0" smtClean="0">
                <a:solidFill>
                  <a:srgbClr val="CB3BB0"/>
                </a:solidFill>
              </a:rPr>
              <a:t>give much </a:t>
            </a:r>
            <a:r>
              <a:rPr lang="en-GB" sz="2800" dirty="0">
                <a:solidFill>
                  <a:srgbClr val="CB3BB0"/>
                </a:solidFill>
              </a:rPr>
              <a:t>insight into the way that the universe works</a:t>
            </a:r>
            <a:r>
              <a:rPr lang="en-GB" sz="2800" dirty="0" smtClean="0">
                <a:solidFill>
                  <a:srgbClr val="CB3BB0"/>
                </a:solidFill>
                <a:effectLst/>
              </a:rPr>
              <a:t> </a:t>
            </a:r>
            <a:endParaRPr lang="en-US" sz="2800" dirty="0">
              <a:solidFill>
                <a:srgbClr val="CB3BB0"/>
              </a:solidFill>
            </a:endParaRPr>
          </a:p>
        </p:txBody>
      </p:sp>
    </p:spTree>
    <p:extLst>
      <p:ext uri="{BB962C8B-B14F-4D97-AF65-F5344CB8AC3E}">
        <p14:creationId xmlns:p14="http://schemas.microsoft.com/office/powerpoint/2010/main" val="195840399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7407" y="1350300"/>
            <a:ext cx="7877907" cy="5320827"/>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643102" y="417950"/>
            <a:ext cx="8971168" cy="584776"/>
          </a:xfrm>
          <a:prstGeom prst="rect">
            <a:avLst/>
          </a:prstGeom>
          <a:noFill/>
        </p:spPr>
        <p:txBody>
          <a:bodyPr wrap="square" rtlCol="0">
            <a:spAutoFit/>
          </a:bodyPr>
          <a:lstStyle/>
          <a:p>
            <a:r>
              <a:rPr lang="en-US" sz="3200" dirty="0" smtClean="0">
                <a:solidFill>
                  <a:srgbClr val="CB3BB0"/>
                </a:solidFill>
              </a:rPr>
              <a:t>Tendency of the human brain to look for patterns </a:t>
            </a:r>
            <a:endParaRPr lang="en-US" sz="3200" dirty="0">
              <a:solidFill>
                <a:srgbClr val="CB3BB0"/>
              </a:solidFill>
            </a:endParaRPr>
          </a:p>
        </p:txBody>
      </p:sp>
    </p:spTree>
    <p:extLst>
      <p:ext uri="{BB962C8B-B14F-4D97-AF65-F5344CB8AC3E}">
        <p14:creationId xmlns:p14="http://schemas.microsoft.com/office/powerpoint/2010/main" val="38720841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02768" y="968116"/>
            <a:ext cx="7652843" cy="4849129"/>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1237938" y="187885"/>
            <a:ext cx="7475993" cy="584776"/>
          </a:xfrm>
          <a:prstGeom prst="rect">
            <a:avLst/>
          </a:prstGeom>
          <a:noFill/>
        </p:spPr>
        <p:txBody>
          <a:bodyPr wrap="square" rtlCol="0">
            <a:spAutoFit/>
          </a:bodyPr>
          <a:lstStyle/>
          <a:p>
            <a:r>
              <a:rPr lang="en-US" sz="3200" dirty="0" smtClean="0">
                <a:solidFill>
                  <a:srgbClr val="CB3BB0"/>
                </a:solidFill>
              </a:rPr>
              <a:t>             Spirals, Golden and otherwise</a:t>
            </a:r>
            <a:endParaRPr lang="en-US" sz="3200" dirty="0">
              <a:solidFill>
                <a:srgbClr val="CB3BB0"/>
              </a:solidFill>
            </a:endParaRPr>
          </a:p>
        </p:txBody>
      </p:sp>
      <p:sp>
        <p:nvSpPr>
          <p:cNvPr id="2" name="TextBox 1"/>
          <p:cNvSpPr txBox="1"/>
          <p:nvPr/>
        </p:nvSpPr>
        <p:spPr>
          <a:xfrm>
            <a:off x="235165" y="6068125"/>
            <a:ext cx="8478766" cy="584776"/>
          </a:xfrm>
          <a:prstGeom prst="rect">
            <a:avLst/>
          </a:prstGeom>
          <a:noFill/>
        </p:spPr>
        <p:txBody>
          <a:bodyPr wrap="square" rtlCol="0">
            <a:spAutoFit/>
          </a:bodyPr>
          <a:lstStyle/>
          <a:p>
            <a:r>
              <a:rPr lang="en-US" sz="3200" dirty="0" smtClean="0">
                <a:solidFill>
                  <a:srgbClr val="FF0000"/>
                </a:solidFill>
              </a:rPr>
              <a:t>                Golden spiral …. </a:t>
            </a:r>
            <a:r>
              <a:rPr lang="en-US" sz="3200" dirty="0" smtClean="0">
                <a:solidFill>
                  <a:srgbClr val="3366FF"/>
                </a:solidFill>
              </a:rPr>
              <a:t>It’s not a spiral!</a:t>
            </a:r>
            <a:endParaRPr lang="en-US" sz="3200" dirty="0">
              <a:solidFill>
                <a:srgbClr val="3366FF"/>
              </a:solidFill>
            </a:endParaRPr>
          </a:p>
        </p:txBody>
      </p:sp>
    </p:spTree>
    <p:extLst>
      <p:ext uri="{BB962C8B-B14F-4D97-AF65-F5344CB8AC3E}">
        <p14:creationId xmlns:p14="http://schemas.microsoft.com/office/powerpoint/2010/main" val="10847003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0481" y="376319"/>
            <a:ext cx="4303332" cy="3041902"/>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452859" y="3841927"/>
            <a:ext cx="4308727" cy="2801934"/>
          </a:xfrm>
          <a:prstGeom prst="rect">
            <a:avLst/>
          </a:prstGeom>
          <a:extLst>
            <a:ext uri="{FAA26D3D-D897-4be2-8F04-BA451C77F1D7}">
              <ma14:placeholderFlag xmlns:ma14="http://schemas.microsoft.com/office/mac/drawingml/2011/main"/>
            </a:ext>
          </a:extLst>
        </p:spPr>
      </p:pic>
      <p:pic>
        <p:nvPicPr>
          <p:cNvPr id="2" name="Picture 1" descr="Golden-spiral-galax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305" y="662271"/>
            <a:ext cx="3967301" cy="2646190"/>
          </a:xfrm>
          <a:prstGeom prst="rect">
            <a:avLst/>
          </a:prstGeom>
        </p:spPr>
      </p:pic>
    </p:spTree>
    <p:extLst>
      <p:ext uri="{BB962C8B-B14F-4D97-AF65-F5344CB8AC3E}">
        <p14:creationId xmlns:p14="http://schemas.microsoft.com/office/powerpoint/2010/main" val="40559072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12696" y="1113274"/>
            <a:ext cx="5565552" cy="18188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726027" y="1332784"/>
            <a:ext cx="4172121" cy="925341"/>
          </a:xfrm>
          <a:prstGeom prst="rect">
            <a:avLst/>
          </a:prstGeom>
          <a:noFill/>
          <a:ln>
            <a:noFill/>
          </a:ln>
        </p:spPr>
      </p:pic>
      <p:sp>
        <p:nvSpPr>
          <p:cNvPr id="3" name="TextBox 2"/>
          <p:cNvSpPr txBox="1"/>
          <p:nvPr/>
        </p:nvSpPr>
        <p:spPr>
          <a:xfrm>
            <a:off x="1410990" y="250878"/>
            <a:ext cx="7587992" cy="584776"/>
          </a:xfrm>
          <a:prstGeom prst="rect">
            <a:avLst/>
          </a:prstGeom>
          <a:noFill/>
        </p:spPr>
        <p:txBody>
          <a:bodyPr wrap="square" rtlCol="0">
            <a:spAutoFit/>
          </a:bodyPr>
          <a:lstStyle/>
          <a:p>
            <a:r>
              <a:rPr lang="en-US" sz="3200" dirty="0" smtClean="0">
                <a:solidFill>
                  <a:srgbClr val="CB3BB0"/>
                </a:solidFill>
              </a:rPr>
              <a:t>                Logarithmic Spiral</a:t>
            </a:r>
            <a:endParaRPr lang="en-US" sz="3200" dirty="0">
              <a:solidFill>
                <a:srgbClr val="CB3BB0"/>
              </a:solidFill>
            </a:endParaRPr>
          </a:p>
        </p:txBody>
      </p:sp>
      <p:sp>
        <p:nvSpPr>
          <p:cNvPr id="4" name="TextBox 3"/>
          <p:cNvSpPr txBox="1"/>
          <p:nvPr/>
        </p:nvSpPr>
        <p:spPr>
          <a:xfrm>
            <a:off x="360582" y="4343340"/>
            <a:ext cx="8951948" cy="2123658"/>
          </a:xfrm>
          <a:prstGeom prst="rect">
            <a:avLst/>
          </a:prstGeom>
          <a:noFill/>
        </p:spPr>
        <p:txBody>
          <a:bodyPr wrap="square" rtlCol="0">
            <a:spAutoFit/>
          </a:bodyPr>
          <a:lstStyle/>
          <a:p>
            <a:r>
              <a:rPr lang="en-GB" sz="3200" i="1" dirty="0" smtClean="0">
                <a:solidFill>
                  <a:srgbClr val="FF0000"/>
                </a:solidFill>
              </a:rPr>
              <a:t>                   </a:t>
            </a:r>
            <a:r>
              <a:rPr lang="en-GB" sz="3600" i="1" dirty="0" smtClean="0">
                <a:solidFill>
                  <a:srgbClr val="FF0000"/>
                </a:solidFill>
              </a:rPr>
              <a:t>Because </a:t>
            </a:r>
            <a:r>
              <a:rPr lang="en-GB" sz="3600" i="1" dirty="0" smtClean="0">
                <a:solidFill>
                  <a:srgbClr val="FF0000"/>
                </a:solidFill>
              </a:rPr>
              <a:t>of … </a:t>
            </a:r>
            <a:r>
              <a:rPr lang="en-GB" sz="3600" i="1" dirty="0" smtClean="0">
                <a:solidFill>
                  <a:srgbClr val="FF0000"/>
                </a:solidFill>
              </a:rPr>
              <a:t>Self</a:t>
            </a:r>
            <a:r>
              <a:rPr lang="en-GB" sz="3600" i="1" dirty="0">
                <a:solidFill>
                  <a:srgbClr val="FF0000"/>
                </a:solidFill>
              </a:rPr>
              <a:t>-</a:t>
            </a:r>
            <a:r>
              <a:rPr lang="en-GB" sz="3600" i="1" dirty="0" smtClean="0">
                <a:solidFill>
                  <a:srgbClr val="FF0000"/>
                </a:solidFill>
              </a:rPr>
              <a:t>similarity</a:t>
            </a:r>
          </a:p>
          <a:p>
            <a:endParaRPr lang="en-GB" sz="3200" i="1" dirty="0"/>
          </a:p>
          <a:p>
            <a:r>
              <a:rPr lang="en-GB" sz="3200" dirty="0" smtClean="0">
                <a:solidFill>
                  <a:srgbClr val="CB3BB0"/>
                </a:solidFill>
              </a:rPr>
              <a:t>If </a:t>
            </a:r>
            <a:r>
              <a:rPr lang="en-GB" sz="3200" dirty="0">
                <a:solidFill>
                  <a:srgbClr val="CB3BB0"/>
                </a:solidFill>
              </a:rPr>
              <a:t>you rotate the spiral by any fixed angle then you get a spiral which is a rescaling of the </a:t>
            </a:r>
            <a:r>
              <a:rPr lang="en-GB" sz="3200" dirty="0" smtClean="0">
                <a:solidFill>
                  <a:srgbClr val="CB3BB0"/>
                </a:solidFill>
              </a:rPr>
              <a:t>original</a:t>
            </a:r>
            <a:endParaRPr lang="en-US" sz="3200" dirty="0">
              <a:solidFill>
                <a:srgbClr val="CB3BB0"/>
              </a:solidFill>
            </a:endParaRPr>
          </a:p>
        </p:txBody>
      </p:sp>
      <p:sp>
        <p:nvSpPr>
          <p:cNvPr id="5" name="TextBox 4"/>
          <p:cNvSpPr txBox="1"/>
          <p:nvPr/>
        </p:nvSpPr>
        <p:spPr>
          <a:xfrm>
            <a:off x="1912696" y="3245744"/>
            <a:ext cx="8422827" cy="646331"/>
          </a:xfrm>
          <a:prstGeom prst="rect">
            <a:avLst/>
          </a:prstGeom>
          <a:noFill/>
        </p:spPr>
        <p:txBody>
          <a:bodyPr wrap="square" rtlCol="0">
            <a:spAutoFit/>
          </a:bodyPr>
          <a:lstStyle/>
          <a:p>
            <a:r>
              <a:rPr lang="en-US" sz="3600" dirty="0" smtClean="0">
                <a:solidFill>
                  <a:srgbClr val="0000FF"/>
                </a:solidFill>
              </a:rPr>
              <a:t>    Very common in nature</a:t>
            </a:r>
            <a:endParaRPr lang="en-US" sz="3600" dirty="0">
              <a:solidFill>
                <a:srgbClr val="0000FF"/>
              </a:solidFill>
            </a:endParaRPr>
          </a:p>
        </p:txBody>
      </p:sp>
    </p:spTree>
    <p:extLst>
      <p:ext uri="{BB962C8B-B14F-4D97-AF65-F5344CB8AC3E}">
        <p14:creationId xmlns:p14="http://schemas.microsoft.com/office/powerpoint/2010/main" val="3000290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982" y="627196"/>
            <a:ext cx="8089677" cy="646331"/>
          </a:xfrm>
          <a:prstGeom prst="rect">
            <a:avLst/>
          </a:prstGeom>
          <a:noFill/>
        </p:spPr>
        <p:txBody>
          <a:bodyPr wrap="square" rtlCol="0">
            <a:spAutoFit/>
          </a:bodyPr>
          <a:lstStyle/>
          <a:p>
            <a:r>
              <a:rPr lang="en-US" sz="3200" dirty="0" smtClean="0">
                <a:solidFill>
                  <a:srgbClr val="FF0000"/>
                </a:solidFill>
              </a:rPr>
              <a:t>       a</a:t>
            </a:r>
            <a:r>
              <a:rPr lang="en-US" sz="3200" dirty="0" smtClean="0"/>
              <a:t>  and </a:t>
            </a:r>
            <a:r>
              <a:rPr lang="en-US" sz="3200" dirty="0" smtClean="0">
                <a:solidFill>
                  <a:srgbClr val="FF0000"/>
                </a:solidFill>
              </a:rPr>
              <a:t>b    </a:t>
            </a:r>
            <a:r>
              <a:rPr lang="en-US" sz="3200" dirty="0" smtClean="0"/>
              <a:t> </a:t>
            </a:r>
            <a:r>
              <a:rPr lang="en-US" sz="3600" dirty="0" smtClean="0">
                <a:solidFill>
                  <a:srgbClr val="3366FF"/>
                </a:solidFill>
              </a:rPr>
              <a:t>can be any value!!</a:t>
            </a:r>
            <a:endParaRPr lang="en-US" sz="3600" dirty="0">
              <a:solidFill>
                <a:srgbClr val="3366FF"/>
              </a:solidFill>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22869" y="3214382"/>
            <a:ext cx="5647877" cy="498295"/>
          </a:xfrm>
          <a:prstGeom prst="rect">
            <a:avLst/>
          </a:prstGeom>
          <a:noFill/>
          <a:ln>
            <a:noFill/>
          </a:ln>
        </p:spPr>
      </p:pic>
      <p:sp>
        <p:nvSpPr>
          <p:cNvPr id="7" name="TextBox 6"/>
          <p:cNvSpPr txBox="1"/>
          <p:nvPr/>
        </p:nvSpPr>
        <p:spPr>
          <a:xfrm>
            <a:off x="924982" y="1850229"/>
            <a:ext cx="4232971" cy="646331"/>
          </a:xfrm>
          <a:prstGeom prst="rect">
            <a:avLst/>
          </a:prstGeom>
          <a:noFill/>
        </p:spPr>
        <p:txBody>
          <a:bodyPr wrap="square" rtlCol="0">
            <a:spAutoFit/>
          </a:bodyPr>
          <a:lstStyle/>
          <a:p>
            <a:r>
              <a:rPr lang="en-US" sz="3600" dirty="0" smtClean="0">
                <a:solidFill>
                  <a:srgbClr val="CB3BB0"/>
                </a:solidFill>
              </a:rPr>
              <a:t>Golden Spiral</a:t>
            </a:r>
            <a:endParaRPr lang="en-US" sz="3600" dirty="0">
              <a:solidFill>
                <a:srgbClr val="CB3BB0"/>
              </a:solidFill>
            </a:endParaRPr>
          </a:p>
        </p:txBody>
      </p:sp>
      <p:sp>
        <p:nvSpPr>
          <p:cNvPr id="8" name="TextBox 7"/>
          <p:cNvSpPr txBox="1"/>
          <p:nvPr/>
        </p:nvSpPr>
        <p:spPr>
          <a:xfrm>
            <a:off x="752528" y="4641253"/>
            <a:ext cx="7446892" cy="646331"/>
          </a:xfrm>
          <a:prstGeom prst="rect">
            <a:avLst/>
          </a:prstGeom>
          <a:noFill/>
        </p:spPr>
        <p:txBody>
          <a:bodyPr wrap="square" rtlCol="0">
            <a:spAutoFit/>
          </a:bodyPr>
          <a:lstStyle/>
          <a:p>
            <a:r>
              <a:rPr lang="en-US" sz="3600" dirty="0" smtClean="0">
                <a:solidFill>
                  <a:srgbClr val="FF0000"/>
                </a:solidFill>
              </a:rPr>
              <a:t>Nautilus</a:t>
            </a:r>
            <a:r>
              <a:rPr lang="en-US" sz="3600" dirty="0" smtClean="0">
                <a:solidFill>
                  <a:srgbClr val="FF0000"/>
                </a:solidFill>
              </a:rPr>
              <a:t>:</a:t>
            </a:r>
            <a:endParaRPr lang="en-US" sz="3600" dirty="0"/>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875754" y="4087793"/>
            <a:ext cx="3757445" cy="2399581"/>
          </a:xfrm>
          <a:prstGeom prst="rect">
            <a:avLst/>
          </a:prstGeom>
          <a:extLst>
            <a:ext uri="{FAA26D3D-D897-4be2-8F04-BA451C77F1D7}">
              <ma14:placeholderFlag xmlns:ma14="http://schemas.microsoft.com/office/mac/drawingml/2011/main"/>
            </a:ext>
          </a:extLst>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332" y="5708517"/>
            <a:ext cx="1587500" cy="342900"/>
          </a:xfrm>
          <a:prstGeom prst="rect">
            <a:avLst/>
          </a:prstGeom>
        </p:spPr>
      </p:pic>
    </p:spTree>
    <p:extLst>
      <p:ext uri="{BB962C8B-B14F-4D97-AF65-F5344CB8AC3E}">
        <p14:creationId xmlns:p14="http://schemas.microsoft.com/office/powerpoint/2010/main" val="40417208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569" y="548797"/>
            <a:ext cx="5910481" cy="584776"/>
          </a:xfrm>
          <a:prstGeom prst="rect">
            <a:avLst/>
          </a:prstGeom>
          <a:noFill/>
        </p:spPr>
        <p:txBody>
          <a:bodyPr wrap="square" rtlCol="0">
            <a:spAutoFit/>
          </a:bodyPr>
          <a:lstStyle/>
          <a:p>
            <a:r>
              <a:rPr lang="en-US" sz="3200" dirty="0" smtClean="0">
                <a:solidFill>
                  <a:srgbClr val="FF0000"/>
                </a:solidFill>
              </a:rPr>
              <a:t>           The Golden Ratio in Art</a:t>
            </a:r>
            <a:endParaRPr lang="en-US" sz="3200" dirty="0">
              <a:solidFill>
                <a:srgbClr val="FF0000"/>
              </a:solidFill>
            </a:endParaRPr>
          </a:p>
        </p:txBody>
      </p:sp>
      <p:sp>
        <p:nvSpPr>
          <p:cNvPr id="5" name="TextBox 4"/>
          <p:cNvSpPr txBox="1"/>
          <p:nvPr/>
        </p:nvSpPr>
        <p:spPr>
          <a:xfrm>
            <a:off x="627107" y="1615031"/>
            <a:ext cx="8857882" cy="4401205"/>
          </a:xfrm>
          <a:prstGeom prst="rect">
            <a:avLst/>
          </a:prstGeom>
          <a:noFill/>
        </p:spPr>
        <p:txBody>
          <a:bodyPr wrap="square" rtlCol="0">
            <a:spAutoFit/>
          </a:bodyPr>
          <a:lstStyle/>
          <a:p>
            <a:r>
              <a:rPr lang="en-US" sz="2800" dirty="0" smtClean="0">
                <a:solidFill>
                  <a:srgbClr val="FF0000"/>
                </a:solidFill>
              </a:rPr>
              <a:t>The truth:  </a:t>
            </a:r>
            <a:r>
              <a:rPr lang="en-US" sz="2800" dirty="0" smtClean="0">
                <a:solidFill>
                  <a:srgbClr val="0000FF"/>
                </a:solidFill>
              </a:rPr>
              <a:t>Some artists </a:t>
            </a:r>
            <a:r>
              <a:rPr lang="en-US" sz="2800" dirty="0" err="1" smtClean="0">
                <a:solidFill>
                  <a:srgbClr val="0000FF"/>
                </a:solidFill>
              </a:rPr>
              <a:t>eg</a:t>
            </a:r>
            <a:r>
              <a:rPr lang="en-US" sz="2800" dirty="0" smtClean="0">
                <a:solidFill>
                  <a:srgbClr val="0000FF"/>
                </a:solidFill>
              </a:rPr>
              <a:t>. </a:t>
            </a:r>
            <a:r>
              <a:rPr lang="en-US" sz="2800" dirty="0" smtClean="0">
                <a:solidFill>
                  <a:srgbClr val="CB3BB0"/>
                </a:solidFill>
              </a:rPr>
              <a:t>Le Corbusier </a:t>
            </a:r>
            <a:r>
              <a:rPr lang="en-US" sz="2800" dirty="0" smtClean="0">
                <a:solidFill>
                  <a:srgbClr val="0000FF"/>
                </a:solidFill>
              </a:rPr>
              <a:t>have consciously used the Golden Ratio</a:t>
            </a:r>
          </a:p>
          <a:p>
            <a:endParaRPr lang="en-US" sz="2800" dirty="0" smtClean="0">
              <a:solidFill>
                <a:srgbClr val="0000FF"/>
              </a:solidFill>
            </a:endParaRPr>
          </a:p>
          <a:p>
            <a:endParaRPr lang="en-US" sz="2800" dirty="0">
              <a:solidFill>
                <a:srgbClr val="0000FF"/>
              </a:solidFill>
            </a:endParaRPr>
          </a:p>
          <a:p>
            <a:r>
              <a:rPr lang="en-US" sz="2800" dirty="0" smtClean="0">
                <a:solidFill>
                  <a:srgbClr val="0000FF"/>
                </a:solidFill>
              </a:rPr>
              <a:t>The myth</a:t>
            </a:r>
            <a:r>
              <a:rPr lang="en-US" sz="2800" dirty="0" smtClean="0">
                <a:solidFill>
                  <a:srgbClr val="CB3BB0"/>
                </a:solidFill>
              </a:rPr>
              <a:t>:  The Golden Rectangle is supposed to be the most aesthetically pleasing rectangle </a:t>
            </a:r>
          </a:p>
          <a:p>
            <a:endParaRPr lang="en-US" sz="2800" dirty="0" smtClean="0">
              <a:solidFill>
                <a:srgbClr val="CB3BB0"/>
              </a:solidFill>
            </a:endParaRPr>
          </a:p>
          <a:p>
            <a:endParaRPr lang="en-US" sz="2800" dirty="0">
              <a:solidFill>
                <a:srgbClr val="CB3BB0"/>
              </a:solidFill>
            </a:endParaRPr>
          </a:p>
          <a:p>
            <a:r>
              <a:rPr lang="en-US" sz="2800" dirty="0" smtClean="0">
                <a:solidFill>
                  <a:srgbClr val="FF0000"/>
                </a:solidFill>
              </a:rPr>
              <a:t>This has been tested. There is no evidence for it</a:t>
            </a:r>
          </a:p>
          <a:p>
            <a:endParaRPr lang="en-US" sz="2800" dirty="0">
              <a:solidFill>
                <a:srgbClr val="FF0000"/>
              </a:solidFill>
            </a:endParaRPr>
          </a:p>
        </p:txBody>
      </p:sp>
    </p:spTree>
    <p:extLst>
      <p:ext uri="{BB962C8B-B14F-4D97-AF65-F5344CB8AC3E}">
        <p14:creationId xmlns:p14="http://schemas.microsoft.com/office/powerpoint/2010/main" val="29655732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97876" y="0"/>
            <a:ext cx="8846124" cy="6857999"/>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2676562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460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155" y="43695"/>
            <a:ext cx="4064440" cy="4064440"/>
          </a:xfrm>
          <a:prstGeom prst="rect">
            <a:avLst/>
          </a:prstGeom>
        </p:spPr>
      </p:pic>
      <p:sp>
        <p:nvSpPr>
          <p:cNvPr id="4" name="TextBox 3"/>
          <p:cNvSpPr txBox="1"/>
          <p:nvPr/>
        </p:nvSpPr>
        <p:spPr>
          <a:xfrm>
            <a:off x="219484" y="439035"/>
            <a:ext cx="8783414" cy="6463308"/>
          </a:xfrm>
          <a:prstGeom prst="rect">
            <a:avLst/>
          </a:prstGeom>
          <a:noFill/>
        </p:spPr>
        <p:txBody>
          <a:bodyPr wrap="square" rtlCol="0">
            <a:spAutoFit/>
          </a:bodyPr>
          <a:lstStyle/>
          <a:p>
            <a:r>
              <a:rPr lang="en-GB" sz="2800" dirty="0"/>
              <a:t>O</a:t>
            </a:r>
            <a:r>
              <a:rPr lang="en-GB" sz="2800" dirty="0" smtClean="0"/>
              <a:t>ften </a:t>
            </a:r>
            <a:r>
              <a:rPr lang="en-GB" sz="2800" dirty="0"/>
              <a:t>claimed </a:t>
            </a:r>
            <a:r>
              <a:rPr lang="en-GB" sz="2800" dirty="0" smtClean="0">
                <a:solidFill>
                  <a:srgbClr val="CB3BB0"/>
                </a:solidFill>
              </a:rPr>
              <a:t>da Vinci </a:t>
            </a:r>
            <a:r>
              <a:rPr lang="en-GB" sz="2800" dirty="0" smtClean="0"/>
              <a:t>used </a:t>
            </a:r>
            <a:r>
              <a:rPr lang="en-GB" sz="2800" dirty="0"/>
              <a:t>the </a:t>
            </a:r>
            <a:endParaRPr lang="en-GB" sz="2800" dirty="0" smtClean="0"/>
          </a:p>
          <a:p>
            <a:r>
              <a:rPr lang="en-GB" sz="2800" dirty="0" smtClean="0"/>
              <a:t>Golden </a:t>
            </a:r>
            <a:r>
              <a:rPr lang="en-GB" sz="2800" dirty="0"/>
              <a:t>R</a:t>
            </a:r>
            <a:r>
              <a:rPr lang="en-GB" sz="2800" dirty="0" smtClean="0"/>
              <a:t>atio </a:t>
            </a:r>
            <a:r>
              <a:rPr lang="en-GB" sz="2800" dirty="0"/>
              <a:t>in his </a:t>
            </a:r>
            <a:r>
              <a:rPr lang="en-GB" sz="2800" dirty="0" smtClean="0"/>
              <a:t>paintings </a:t>
            </a:r>
          </a:p>
          <a:p>
            <a:endParaRPr lang="en-GB" sz="2800" dirty="0"/>
          </a:p>
          <a:p>
            <a:r>
              <a:rPr lang="en-GB" sz="3200" dirty="0">
                <a:solidFill>
                  <a:srgbClr val="FF0000"/>
                </a:solidFill>
              </a:rPr>
              <a:t>N</a:t>
            </a:r>
            <a:r>
              <a:rPr lang="en-GB" sz="3200" dirty="0" smtClean="0">
                <a:solidFill>
                  <a:srgbClr val="FF0000"/>
                </a:solidFill>
              </a:rPr>
              <a:t>o </a:t>
            </a:r>
            <a:r>
              <a:rPr lang="en-GB" sz="3200" dirty="0">
                <a:solidFill>
                  <a:srgbClr val="FF0000"/>
                </a:solidFill>
              </a:rPr>
              <a:t>direct evidence of </a:t>
            </a:r>
            <a:r>
              <a:rPr lang="en-GB" sz="3200" dirty="0" smtClean="0">
                <a:solidFill>
                  <a:srgbClr val="FF0000"/>
                </a:solidFill>
              </a:rPr>
              <a:t>this!</a:t>
            </a:r>
          </a:p>
          <a:p>
            <a:endParaRPr lang="en-GB" sz="2800" dirty="0" smtClean="0"/>
          </a:p>
          <a:p>
            <a:endParaRPr lang="en-GB" sz="2800" dirty="0" smtClean="0"/>
          </a:p>
          <a:p>
            <a:r>
              <a:rPr lang="en-GB" sz="2800" dirty="0"/>
              <a:t>da </a:t>
            </a:r>
            <a:r>
              <a:rPr lang="en-GB" sz="2800" dirty="0" smtClean="0"/>
              <a:t>Vinci</a:t>
            </a:r>
            <a:r>
              <a:rPr lang="en-GB" sz="2800" dirty="0"/>
              <a:t> </a:t>
            </a:r>
            <a:r>
              <a:rPr lang="en-GB" sz="2800" dirty="0" smtClean="0"/>
              <a:t>only </a:t>
            </a:r>
            <a:r>
              <a:rPr lang="en-GB" sz="2800" dirty="0" smtClean="0">
                <a:solidFill>
                  <a:srgbClr val="0000FF"/>
                </a:solidFill>
              </a:rPr>
              <a:t>mentioned whole </a:t>
            </a:r>
          </a:p>
          <a:p>
            <a:r>
              <a:rPr lang="en-GB" sz="2800" dirty="0" smtClean="0">
                <a:solidFill>
                  <a:srgbClr val="0000FF"/>
                </a:solidFill>
              </a:rPr>
              <a:t>number ratios</a:t>
            </a:r>
            <a:endParaRPr lang="en-GB" sz="2800" dirty="0"/>
          </a:p>
          <a:p>
            <a:endParaRPr lang="en-GB" sz="2800" dirty="0"/>
          </a:p>
          <a:p>
            <a:r>
              <a:rPr lang="en-GB" sz="2800" dirty="0" smtClean="0"/>
              <a:t>F</a:t>
            </a:r>
            <a:r>
              <a:rPr lang="en-GB" sz="2800" dirty="0" smtClean="0"/>
              <a:t>amous example: </a:t>
            </a:r>
            <a:r>
              <a:rPr lang="en-GB" sz="2800" i="1" dirty="0" smtClean="0">
                <a:solidFill>
                  <a:srgbClr val="FF0000"/>
                </a:solidFill>
              </a:rPr>
              <a:t>Vitruvian Man</a:t>
            </a:r>
          </a:p>
          <a:p>
            <a:r>
              <a:rPr lang="en-GB" sz="2800" dirty="0" smtClean="0">
                <a:solidFill>
                  <a:srgbClr val="CB3BB0"/>
                </a:solidFill>
              </a:rPr>
              <a:t>But its </a:t>
            </a:r>
            <a:r>
              <a:rPr lang="en-GB" sz="2800" dirty="0">
                <a:solidFill>
                  <a:srgbClr val="CB3BB0"/>
                </a:solidFill>
              </a:rPr>
              <a:t>proportions </a:t>
            </a:r>
            <a:r>
              <a:rPr lang="en-GB" sz="2800" dirty="0" smtClean="0">
                <a:solidFill>
                  <a:srgbClr val="CB3BB0"/>
                </a:solidFill>
              </a:rPr>
              <a:t>do </a:t>
            </a:r>
            <a:r>
              <a:rPr lang="en-GB" sz="2800" dirty="0">
                <a:solidFill>
                  <a:srgbClr val="CB3BB0"/>
                </a:solidFill>
              </a:rPr>
              <a:t>not match the Golden </a:t>
            </a:r>
            <a:r>
              <a:rPr lang="en-GB" sz="2800" dirty="0" smtClean="0">
                <a:solidFill>
                  <a:srgbClr val="CB3BB0"/>
                </a:solidFill>
              </a:rPr>
              <a:t>Ratio </a:t>
            </a:r>
            <a:endParaRPr lang="en-GB" sz="2800" dirty="0">
              <a:solidFill>
                <a:srgbClr val="CB3BB0"/>
              </a:solidFill>
            </a:endParaRPr>
          </a:p>
          <a:p>
            <a:endParaRPr lang="en-GB" sz="2800" dirty="0" smtClean="0">
              <a:solidFill>
                <a:srgbClr val="CB3BB0"/>
              </a:solidFill>
            </a:endParaRPr>
          </a:p>
          <a:p>
            <a:r>
              <a:rPr lang="en-GB" sz="2800" dirty="0" smtClean="0"/>
              <a:t>Examples </a:t>
            </a:r>
            <a:r>
              <a:rPr lang="en-GB" sz="2800" dirty="0"/>
              <a:t>of finding the Golden Ratio in his pictures are in </a:t>
            </a:r>
            <a:r>
              <a:rPr lang="en-GB" sz="2800" dirty="0">
                <a:solidFill>
                  <a:srgbClr val="FF0000"/>
                </a:solidFill>
              </a:rPr>
              <a:t>the same class </a:t>
            </a:r>
            <a:r>
              <a:rPr lang="en-GB" sz="2800" dirty="0" smtClean="0">
                <a:solidFill>
                  <a:srgbClr val="FF0000"/>
                </a:solidFill>
              </a:rPr>
              <a:t>as </a:t>
            </a:r>
            <a:r>
              <a:rPr lang="en-GB" sz="2800" dirty="0">
                <a:solidFill>
                  <a:srgbClr val="FF0000"/>
                </a:solidFill>
              </a:rPr>
              <a:t>finding the ratio in </a:t>
            </a:r>
            <a:r>
              <a:rPr lang="en-GB" sz="2800" dirty="0" smtClean="0">
                <a:solidFill>
                  <a:srgbClr val="FF0000"/>
                </a:solidFill>
              </a:rPr>
              <a:t>the face </a:t>
            </a:r>
            <a:endParaRPr lang="en-GB" sz="2800"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83972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34285" y="972154"/>
            <a:ext cx="5592156" cy="3591669"/>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1991065" y="172478"/>
            <a:ext cx="6678686" cy="646331"/>
          </a:xfrm>
          <a:prstGeom prst="rect">
            <a:avLst/>
          </a:prstGeom>
          <a:noFill/>
        </p:spPr>
        <p:txBody>
          <a:bodyPr wrap="square" rtlCol="0">
            <a:spAutoFit/>
          </a:bodyPr>
          <a:lstStyle/>
          <a:p>
            <a:r>
              <a:rPr lang="en-US" sz="3600" dirty="0" smtClean="0">
                <a:solidFill>
                  <a:srgbClr val="CB3BB0"/>
                </a:solidFill>
              </a:rPr>
              <a:t>         The Parthenon</a:t>
            </a:r>
            <a:endParaRPr lang="en-US" sz="3600" dirty="0">
              <a:solidFill>
                <a:srgbClr val="CB3BB0"/>
              </a:solidFill>
            </a:endParaRPr>
          </a:p>
        </p:txBody>
      </p:sp>
      <p:sp>
        <p:nvSpPr>
          <p:cNvPr id="6" name="TextBox 5"/>
          <p:cNvSpPr txBox="1"/>
          <p:nvPr/>
        </p:nvSpPr>
        <p:spPr>
          <a:xfrm>
            <a:off x="47034" y="4829410"/>
            <a:ext cx="9484989" cy="1815882"/>
          </a:xfrm>
          <a:prstGeom prst="rect">
            <a:avLst/>
          </a:prstGeom>
          <a:noFill/>
        </p:spPr>
        <p:txBody>
          <a:bodyPr wrap="square" rtlCol="0">
            <a:spAutoFit/>
          </a:bodyPr>
          <a:lstStyle/>
          <a:p>
            <a:r>
              <a:rPr lang="en-GB" sz="2800" dirty="0" smtClean="0"/>
              <a:t>     </a:t>
            </a:r>
            <a:r>
              <a:rPr lang="en-GB" sz="2800" dirty="0" smtClean="0">
                <a:solidFill>
                  <a:srgbClr val="FF0000"/>
                </a:solidFill>
              </a:rPr>
              <a:t>No </a:t>
            </a:r>
            <a:r>
              <a:rPr lang="en-GB" sz="2800" dirty="0">
                <a:solidFill>
                  <a:srgbClr val="FF0000"/>
                </a:solidFill>
              </a:rPr>
              <a:t>evidence </a:t>
            </a:r>
            <a:r>
              <a:rPr lang="en-GB" sz="2800" dirty="0" smtClean="0">
                <a:solidFill>
                  <a:srgbClr val="FF0000"/>
                </a:solidFill>
              </a:rPr>
              <a:t>of the use of the ratio in </a:t>
            </a:r>
            <a:r>
              <a:rPr lang="en-GB" sz="2800" dirty="0">
                <a:solidFill>
                  <a:srgbClr val="FF0000"/>
                </a:solidFill>
              </a:rPr>
              <a:t>Greek </a:t>
            </a:r>
            <a:r>
              <a:rPr lang="en-GB" sz="2800" dirty="0" smtClean="0">
                <a:solidFill>
                  <a:srgbClr val="FF0000"/>
                </a:solidFill>
              </a:rPr>
              <a:t>scholarship </a:t>
            </a:r>
          </a:p>
          <a:p>
            <a:endParaRPr lang="en-GB" sz="2800" dirty="0"/>
          </a:p>
          <a:p>
            <a:r>
              <a:rPr lang="en-GB" sz="2800" dirty="0" smtClean="0">
                <a:solidFill>
                  <a:srgbClr val="3366FF"/>
                </a:solidFill>
              </a:rPr>
              <a:t>             Idea </a:t>
            </a:r>
            <a:r>
              <a:rPr lang="en-GB" sz="2800" dirty="0">
                <a:solidFill>
                  <a:srgbClr val="3366FF"/>
                </a:solidFill>
              </a:rPr>
              <a:t>the Parthenon </a:t>
            </a:r>
            <a:r>
              <a:rPr lang="en-GB" sz="2800" dirty="0" smtClean="0">
                <a:solidFill>
                  <a:srgbClr val="3366FF"/>
                </a:solidFill>
              </a:rPr>
              <a:t>has </a:t>
            </a:r>
            <a:r>
              <a:rPr lang="en-GB" sz="2800" dirty="0">
                <a:solidFill>
                  <a:srgbClr val="3366FF"/>
                </a:solidFill>
              </a:rPr>
              <a:t>proportions given by </a:t>
            </a:r>
            <a:endParaRPr lang="en-GB" sz="2800" dirty="0" smtClean="0">
              <a:solidFill>
                <a:srgbClr val="3366FF"/>
              </a:solidFill>
            </a:endParaRPr>
          </a:p>
          <a:p>
            <a:r>
              <a:rPr lang="en-GB" sz="2800" dirty="0" smtClean="0">
                <a:solidFill>
                  <a:srgbClr val="3366FF"/>
                </a:solidFill>
              </a:rPr>
              <a:t>             the </a:t>
            </a:r>
            <a:r>
              <a:rPr lang="en-GB" sz="2800" dirty="0">
                <a:solidFill>
                  <a:srgbClr val="3366FF"/>
                </a:solidFill>
              </a:rPr>
              <a:t>Golden Ratio only dates back to the 1850s </a:t>
            </a:r>
            <a:endParaRPr lang="en-US" sz="2800" dirty="0">
              <a:solidFill>
                <a:srgbClr val="3366FF"/>
              </a:solidFill>
            </a:endParaRPr>
          </a:p>
        </p:txBody>
      </p:sp>
    </p:spTree>
    <p:extLst>
      <p:ext uri="{BB962C8B-B14F-4D97-AF65-F5344CB8AC3E}">
        <p14:creationId xmlns:p14="http://schemas.microsoft.com/office/powerpoint/2010/main" val="374449511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49966" y="4076776"/>
            <a:ext cx="5346085" cy="14111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95736" y="486077"/>
            <a:ext cx="8277809" cy="646331"/>
          </a:xfrm>
          <a:prstGeom prst="rect">
            <a:avLst/>
          </a:prstGeom>
          <a:noFill/>
        </p:spPr>
        <p:txBody>
          <a:bodyPr wrap="square" rtlCol="0">
            <a:spAutoFit/>
          </a:bodyPr>
          <a:lstStyle/>
          <a:p>
            <a:r>
              <a:rPr lang="en-US" sz="3600" dirty="0" smtClean="0">
                <a:solidFill>
                  <a:srgbClr val="CB3BB0"/>
                </a:solidFill>
              </a:rPr>
              <a:t>The real truth is much better than the myth</a:t>
            </a:r>
            <a:endParaRPr lang="en-US" sz="3600" dirty="0">
              <a:solidFill>
                <a:srgbClr val="CB3BB0"/>
              </a:solidFill>
            </a:endParaRPr>
          </a:p>
        </p:txBody>
      </p:sp>
      <p:sp>
        <p:nvSpPr>
          <p:cNvPr id="6" name="TextBox 5"/>
          <p:cNvSpPr txBox="1"/>
          <p:nvPr/>
        </p:nvSpPr>
        <p:spPr>
          <a:xfrm>
            <a:off x="125418" y="1834549"/>
            <a:ext cx="9375246" cy="646331"/>
          </a:xfrm>
          <a:prstGeom prst="rect">
            <a:avLst/>
          </a:prstGeom>
          <a:noFill/>
        </p:spPr>
        <p:txBody>
          <a:bodyPr wrap="square" rtlCol="0">
            <a:spAutoFit/>
          </a:bodyPr>
          <a:lstStyle/>
          <a:p>
            <a:r>
              <a:rPr lang="en-US" sz="3600" dirty="0" smtClean="0">
                <a:solidFill>
                  <a:srgbClr val="FF0000"/>
                </a:solidFill>
              </a:rPr>
              <a:t>The Golden Ratio is the most irrational number</a:t>
            </a:r>
            <a:endParaRPr lang="en-US" sz="3600" dirty="0">
              <a:solidFill>
                <a:srgbClr val="FF0000"/>
              </a:solidFill>
            </a:endParaRPr>
          </a:p>
        </p:txBody>
      </p:sp>
      <p:sp>
        <p:nvSpPr>
          <p:cNvPr id="7" name="TextBox 6"/>
          <p:cNvSpPr txBox="1"/>
          <p:nvPr/>
        </p:nvSpPr>
        <p:spPr>
          <a:xfrm>
            <a:off x="454652" y="2979182"/>
            <a:ext cx="8121033" cy="3600986"/>
          </a:xfrm>
          <a:prstGeom prst="rect">
            <a:avLst/>
          </a:prstGeom>
          <a:noFill/>
        </p:spPr>
        <p:txBody>
          <a:bodyPr wrap="square" rtlCol="0">
            <a:spAutoFit/>
          </a:bodyPr>
          <a:lstStyle/>
          <a:p>
            <a:r>
              <a:rPr lang="en-US" sz="3200" dirty="0" smtClean="0"/>
              <a:t>         </a:t>
            </a:r>
            <a:r>
              <a:rPr lang="en-US" sz="3200" dirty="0" smtClean="0">
                <a:solidFill>
                  <a:srgbClr val="CB3BB0"/>
                </a:solidFill>
              </a:rPr>
              <a:t> </a:t>
            </a:r>
            <a:r>
              <a:rPr lang="en-US" sz="3600" dirty="0" smtClean="0">
                <a:solidFill>
                  <a:srgbClr val="0000FF"/>
                </a:solidFill>
              </a:rPr>
              <a:t>z</a:t>
            </a:r>
            <a:r>
              <a:rPr lang="en-US" sz="3600" dirty="0" smtClean="0"/>
              <a:t> </a:t>
            </a:r>
            <a:r>
              <a:rPr lang="en-US" sz="3200" dirty="0" smtClean="0"/>
              <a:t>    any  number       </a:t>
            </a:r>
            <a:r>
              <a:rPr lang="en-US" sz="3600" dirty="0" smtClean="0">
                <a:solidFill>
                  <a:srgbClr val="0000FF"/>
                </a:solidFill>
              </a:rPr>
              <a:t>m/n</a:t>
            </a:r>
            <a:r>
              <a:rPr lang="en-US" sz="3200" dirty="0" smtClean="0"/>
              <a:t>       a fraction</a:t>
            </a:r>
          </a:p>
          <a:p>
            <a:endParaRPr lang="en-US" sz="3200" dirty="0"/>
          </a:p>
          <a:p>
            <a:endParaRPr lang="en-GB" sz="3200" dirty="0" smtClean="0"/>
          </a:p>
          <a:p>
            <a:endParaRPr lang="en-GB" sz="3200" dirty="0"/>
          </a:p>
          <a:p>
            <a:endParaRPr lang="en-GB" sz="3200" dirty="0" smtClean="0"/>
          </a:p>
          <a:p>
            <a:endParaRPr lang="en-GB" sz="3200" dirty="0"/>
          </a:p>
          <a:p>
            <a:r>
              <a:rPr lang="en-GB" sz="3200" dirty="0" smtClean="0">
                <a:solidFill>
                  <a:srgbClr val="3366FF"/>
                </a:solidFill>
              </a:rPr>
              <a:t>         </a:t>
            </a:r>
            <a:r>
              <a:rPr lang="en-GB" sz="3200" dirty="0" smtClean="0">
                <a:solidFill>
                  <a:srgbClr val="3366FF"/>
                </a:solidFill>
              </a:rPr>
              <a:t>error </a:t>
            </a:r>
            <a:r>
              <a:rPr lang="en-GB" sz="3200" dirty="0" smtClean="0">
                <a:solidFill>
                  <a:srgbClr val="3366FF"/>
                </a:solidFill>
              </a:rPr>
              <a:t>of approximating z by a fraction</a:t>
            </a:r>
            <a:endParaRPr lang="en-US" sz="3200" dirty="0">
              <a:solidFill>
                <a:srgbClr val="3366FF"/>
              </a:solidFill>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894" y="4406302"/>
            <a:ext cx="3951606" cy="689667"/>
          </a:xfrm>
          <a:prstGeom prst="rect">
            <a:avLst/>
          </a:prstGeom>
        </p:spPr>
      </p:pic>
    </p:spTree>
    <p:extLst>
      <p:ext uri="{BB962C8B-B14F-4D97-AF65-F5344CB8AC3E}">
        <p14:creationId xmlns:p14="http://schemas.microsoft.com/office/powerpoint/2010/main" val="3547291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082" y="1597404"/>
            <a:ext cx="7741413" cy="1107996"/>
          </a:xfrm>
          <a:prstGeom prst="rect">
            <a:avLst/>
          </a:prstGeom>
          <a:noFill/>
        </p:spPr>
        <p:txBody>
          <a:bodyPr wrap="square" rtlCol="0">
            <a:spAutoFit/>
          </a:bodyPr>
          <a:lstStyle/>
          <a:p>
            <a:r>
              <a:rPr lang="en-US" sz="6600" dirty="0" smtClean="0">
                <a:solidFill>
                  <a:srgbClr val="0000FF"/>
                </a:solidFill>
              </a:rPr>
              <a:t>  Myths about </a:t>
            </a:r>
            <a:r>
              <a:rPr lang="en-US" sz="6600" dirty="0" err="1" smtClean="0">
                <a:solidFill>
                  <a:srgbClr val="0000FF"/>
                </a:solidFill>
              </a:rPr>
              <a:t>maths</a:t>
            </a:r>
            <a:endParaRPr lang="en-US" sz="6600" dirty="0">
              <a:solidFill>
                <a:srgbClr val="0000FF"/>
              </a:solidFill>
            </a:endParaRPr>
          </a:p>
        </p:txBody>
      </p:sp>
    </p:spTree>
    <p:extLst>
      <p:ext uri="{BB962C8B-B14F-4D97-AF65-F5344CB8AC3E}">
        <p14:creationId xmlns:p14="http://schemas.microsoft.com/office/powerpoint/2010/main" val="28398067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a:extLst>
            <a:ext uri="{FAA26D3D-D897-4be2-8F04-BA451C77F1D7}">
              <ma14:placeholderFlag xmlns:ma14="http://schemas.microsoft.com/office/mac/drawingml/2011/main"/>
            </a:ext>
          </a:extLst>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159" y="1170281"/>
            <a:ext cx="1690257" cy="648587"/>
          </a:xfrm>
          <a:prstGeom prst="rect">
            <a:avLst/>
          </a:prstGeom>
        </p:spPr>
      </p:pic>
      <p:sp>
        <p:nvSpPr>
          <p:cNvPr id="6" name="TextBox 5"/>
          <p:cNvSpPr txBox="1"/>
          <p:nvPr/>
        </p:nvSpPr>
        <p:spPr>
          <a:xfrm>
            <a:off x="2398683" y="4076776"/>
            <a:ext cx="470330" cy="369332"/>
          </a:xfrm>
          <a:prstGeom prst="rect">
            <a:avLst/>
          </a:prstGeom>
          <a:noFill/>
        </p:spPr>
        <p:txBody>
          <a:bodyPr wrap="square" rtlCol="0">
            <a:spAutoFit/>
          </a:bodyPr>
          <a:lstStyle/>
          <a:p>
            <a:r>
              <a:rPr lang="en-US" dirty="0" smtClean="0"/>
              <a:t>21</a:t>
            </a:r>
            <a:endParaRPr lang="en-US" dirty="0"/>
          </a:p>
        </p:txBody>
      </p:sp>
      <p:sp>
        <p:nvSpPr>
          <p:cNvPr id="7" name="TextBox 6"/>
          <p:cNvSpPr txBox="1"/>
          <p:nvPr/>
        </p:nvSpPr>
        <p:spPr>
          <a:xfrm>
            <a:off x="3402054" y="4446108"/>
            <a:ext cx="423297" cy="369332"/>
          </a:xfrm>
          <a:prstGeom prst="rect">
            <a:avLst/>
          </a:prstGeom>
          <a:noFill/>
        </p:spPr>
        <p:txBody>
          <a:bodyPr wrap="square" rtlCol="0">
            <a:spAutoFit/>
          </a:bodyPr>
          <a:lstStyle/>
          <a:p>
            <a:r>
              <a:rPr lang="en-US" dirty="0" smtClean="0"/>
              <a:t>34</a:t>
            </a:r>
            <a:endParaRPr lang="en-US" dirty="0"/>
          </a:p>
        </p:txBody>
      </p:sp>
      <p:sp>
        <p:nvSpPr>
          <p:cNvPr id="8" name="TextBox 7"/>
          <p:cNvSpPr txBox="1"/>
          <p:nvPr/>
        </p:nvSpPr>
        <p:spPr>
          <a:xfrm>
            <a:off x="4891432" y="4892131"/>
            <a:ext cx="862272" cy="369332"/>
          </a:xfrm>
          <a:prstGeom prst="rect">
            <a:avLst/>
          </a:prstGeom>
          <a:noFill/>
        </p:spPr>
        <p:txBody>
          <a:bodyPr wrap="square" rtlCol="0">
            <a:spAutoFit/>
          </a:bodyPr>
          <a:lstStyle/>
          <a:p>
            <a:r>
              <a:rPr lang="en-US" dirty="0" smtClean="0"/>
              <a:t>55</a:t>
            </a:r>
            <a:endParaRPr lang="en-US" dirty="0"/>
          </a:p>
        </p:txBody>
      </p:sp>
      <p:sp>
        <p:nvSpPr>
          <p:cNvPr id="9" name="TextBox 8"/>
          <p:cNvSpPr txBox="1"/>
          <p:nvPr/>
        </p:nvSpPr>
        <p:spPr>
          <a:xfrm>
            <a:off x="7258759" y="5393889"/>
            <a:ext cx="627107" cy="369332"/>
          </a:xfrm>
          <a:prstGeom prst="rect">
            <a:avLst/>
          </a:prstGeom>
          <a:noFill/>
        </p:spPr>
        <p:txBody>
          <a:bodyPr wrap="square" rtlCol="0">
            <a:spAutoFit/>
          </a:bodyPr>
          <a:lstStyle/>
          <a:p>
            <a:r>
              <a:rPr lang="en-US" dirty="0" smtClean="0"/>
              <a:t>89</a:t>
            </a:r>
            <a:endParaRPr lang="en-US" dirty="0"/>
          </a:p>
        </p:txBody>
      </p:sp>
      <p:sp>
        <p:nvSpPr>
          <p:cNvPr id="10" name="TextBox 9"/>
          <p:cNvSpPr txBox="1"/>
          <p:nvPr/>
        </p:nvSpPr>
        <p:spPr>
          <a:xfrm>
            <a:off x="1896997" y="3496619"/>
            <a:ext cx="454652" cy="369332"/>
          </a:xfrm>
          <a:prstGeom prst="rect">
            <a:avLst/>
          </a:prstGeom>
          <a:noFill/>
        </p:spPr>
        <p:txBody>
          <a:bodyPr wrap="square" rtlCol="0">
            <a:spAutoFit/>
          </a:bodyPr>
          <a:lstStyle/>
          <a:p>
            <a:r>
              <a:rPr lang="en-US" dirty="0" smtClean="0"/>
              <a:t>13</a:t>
            </a:r>
            <a:endParaRPr lang="en-US" dirty="0"/>
          </a:p>
        </p:txBody>
      </p:sp>
      <p:sp>
        <p:nvSpPr>
          <p:cNvPr id="11" name="TextBox 10"/>
          <p:cNvSpPr txBox="1"/>
          <p:nvPr/>
        </p:nvSpPr>
        <p:spPr>
          <a:xfrm>
            <a:off x="1614800" y="3041902"/>
            <a:ext cx="282197" cy="369332"/>
          </a:xfrm>
          <a:prstGeom prst="rect">
            <a:avLst/>
          </a:prstGeom>
          <a:noFill/>
        </p:spPr>
        <p:txBody>
          <a:bodyPr wrap="square" rtlCol="0">
            <a:spAutoFit/>
          </a:bodyPr>
          <a:lstStyle/>
          <a:p>
            <a:r>
              <a:rPr lang="en-US" dirty="0" smtClean="0"/>
              <a:t>8</a:t>
            </a:r>
            <a:endParaRPr lang="en-US" dirty="0"/>
          </a:p>
        </p:txBody>
      </p:sp>
      <p:sp>
        <p:nvSpPr>
          <p:cNvPr id="12" name="TextBox 11"/>
          <p:cNvSpPr txBox="1"/>
          <p:nvPr/>
        </p:nvSpPr>
        <p:spPr>
          <a:xfrm>
            <a:off x="1363956" y="2477425"/>
            <a:ext cx="203810" cy="369332"/>
          </a:xfrm>
          <a:prstGeom prst="rect">
            <a:avLst/>
          </a:prstGeom>
          <a:noFill/>
        </p:spPr>
        <p:txBody>
          <a:bodyPr wrap="square" rtlCol="0">
            <a:spAutoFit/>
          </a:bodyPr>
          <a:lstStyle/>
          <a:p>
            <a:r>
              <a:rPr lang="en-US" dirty="0" smtClean="0"/>
              <a:t>5</a:t>
            </a:r>
            <a:endParaRPr lang="en-US" dirty="0"/>
          </a:p>
        </p:txBody>
      </p:sp>
    </p:spTree>
    <p:extLst>
      <p:ext uri="{BB962C8B-B14F-4D97-AF65-F5344CB8AC3E}">
        <p14:creationId xmlns:p14="http://schemas.microsoft.com/office/powerpoint/2010/main" val="8715786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109759"/>
            <a:ext cx="9375246" cy="6748241"/>
          </a:xfrm>
          <a:prstGeom prst="rect">
            <a:avLst/>
          </a:prstGeom>
          <a:extLst>
            <a:ext uri="{FAA26D3D-D897-4be2-8F04-BA451C77F1D7}">
              <ma14:placeholderFlag xmlns:ma14="http://schemas.microsoft.com/office/mac/drawingml/2011/main"/>
            </a:ext>
          </a:extLst>
        </p:spPr>
      </p:pic>
      <p:cxnSp>
        <p:nvCxnSpPr>
          <p:cNvPr id="6" name="Straight Connector 5"/>
          <p:cNvCxnSpPr/>
          <p:nvPr/>
        </p:nvCxnSpPr>
        <p:spPr>
          <a:xfrm>
            <a:off x="5048209" y="1191673"/>
            <a:ext cx="862272" cy="0"/>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59507" y="1892873"/>
            <a:ext cx="862272"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008" y="935083"/>
            <a:ext cx="1092200" cy="4191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713" y="1695239"/>
            <a:ext cx="1079500" cy="2159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237" y="5441177"/>
            <a:ext cx="2463800" cy="469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838" y="3042151"/>
            <a:ext cx="1790700" cy="469900"/>
          </a:xfrm>
          <a:prstGeom prst="rect">
            <a:avLst/>
          </a:prstGeom>
        </p:spPr>
      </p:pic>
    </p:spTree>
    <p:extLst>
      <p:ext uri="{BB962C8B-B14F-4D97-AF65-F5344CB8AC3E}">
        <p14:creationId xmlns:p14="http://schemas.microsoft.com/office/powerpoint/2010/main" val="31205545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38521" y="580149"/>
            <a:ext cx="3999569" cy="2233211"/>
          </a:xfrm>
          <a:prstGeom prst="rect">
            <a:avLst/>
          </a:prstGeom>
          <a:noFill/>
          <a:ln>
            <a:noFill/>
          </a:ln>
          <a:extLst>
            <a:ext uri="{FAA26D3D-D897-4be2-8F04-BA451C77F1D7}">
              <ma14:placeholderFlag xmlns:ma14="http://schemas.microsoft.com/office/mac/drawingml/2011/main"/>
            </a:ext>
          </a:extLst>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595" y="3857739"/>
            <a:ext cx="4920781" cy="2395248"/>
          </a:xfrm>
          <a:prstGeom prst="rect">
            <a:avLst/>
          </a:prstGeom>
        </p:spPr>
      </p:pic>
      <p:sp>
        <p:nvSpPr>
          <p:cNvPr id="7" name="TextBox 6"/>
          <p:cNvSpPr txBox="1"/>
          <p:nvPr/>
        </p:nvSpPr>
        <p:spPr>
          <a:xfrm>
            <a:off x="6067258" y="1128953"/>
            <a:ext cx="3213922" cy="1200329"/>
          </a:xfrm>
          <a:prstGeom prst="rect">
            <a:avLst/>
          </a:prstGeom>
          <a:noFill/>
          <a:ln>
            <a:noFill/>
          </a:ln>
        </p:spPr>
        <p:txBody>
          <a:bodyPr wrap="square" rtlCol="0">
            <a:spAutoFit/>
          </a:bodyPr>
          <a:lstStyle/>
          <a:p>
            <a:r>
              <a:rPr lang="en-US" sz="3600" dirty="0" smtClean="0">
                <a:solidFill>
                  <a:srgbClr val="FF0000"/>
                </a:solidFill>
              </a:rPr>
              <a:t>Hard to approximate</a:t>
            </a:r>
            <a:endParaRPr lang="en-US" sz="3600" dirty="0">
              <a:solidFill>
                <a:srgbClr val="FF0000"/>
              </a:solidFill>
            </a:endParaRPr>
          </a:p>
        </p:txBody>
      </p:sp>
      <p:sp>
        <p:nvSpPr>
          <p:cNvPr id="8" name="TextBox 7"/>
          <p:cNvSpPr txBox="1"/>
          <p:nvPr/>
        </p:nvSpPr>
        <p:spPr>
          <a:xfrm>
            <a:off x="6333777" y="4500134"/>
            <a:ext cx="2731834" cy="1200329"/>
          </a:xfrm>
          <a:prstGeom prst="rect">
            <a:avLst/>
          </a:prstGeom>
          <a:noFill/>
        </p:spPr>
        <p:txBody>
          <a:bodyPr wrap="square" rtlCol="0">
            <a:spAutoFit/>
          </a:bodyPr>
          <a:lstStyle/>
          <a:p>
            <a:r>
              <a:rPr lang="en-US" sz="3600" dirty="0" smtClean="0">
                <a:solidFill>
                  <a:srgbClr val="3366FF"/>
                </a:solidFill>
              </a:rPr>
              <a:t>Easy to approximate</a:t>
            </a:r>
            <a:endParaRPr lang="en-US" sz="3600" dirty="0">
              <a:solidFill>
                <a:srgbClr val="3366FF"/>
              </a:solidFill>
            </a:endParaRPr>
          </a:p>
        </p:txBody>
      </p:sp>
    </p:spTree>
    <p:extLst>
      <p:ext uri="{BB962C8B-B14F-4D97-AF65-F5344CB8AC3E}">
        <p14:creationId xmlns:p14="http://schemas.microsoft.com/office/powerpoint/2010/main" val="273708479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choices"/>
          <p:cNvPicPr/>
          <p:nvPr/>
        </p:nvPicPr>
        <p:blipFill>
          <a:blip r:embed="rId2">
            <a:extLst>
              <a:ext uri="{28A0092B-C50C-407E-A947-70E740481C1C}">
                <a14:useLocalDpi xmlns:a14="http://schemas.microsoft.com/office/drawing/2010/main" val="0"/>
              </a:ext>
            </a:extLst>
          </a:blip>
          <a:srcRect/>
          <a:stretch>
            <a:fillRect/>
          </a:stretch>
        </p:blipFill>
        <p:spPr bwMode="auto">
          <a:xfrm>
            <a:off x="562708" y="1961151"/>
            <a:ext cx="8086913" cy="4131277"/>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1446963" y="450100"/>
            <a:ext cx="7202658" cy="646331"/>
          </a:xfrm>
          <a:prstGeom prst="rect">
            <a:avLst/>
          </a:prstGeom>
          <a:noFill/>
        </p:spPr>
        <p:txBody>
          <a:bodyPr wrap="square" rtlCol="0">
            <a:spAutoFit/>
          </a:bodyPr>
          <a:lstStyle/>
          <a:p>
            <a:r>
              <a:rPr lang="en-US" sz="3200" dirty="0" smtClean="0">
                <a:solidFill>
                  <a:srgbClr val="3366FF"/>
                </a:solidFill>
              </a:rPr>
              <a:t>           </a:t>
            </a:r>
            <a:r>
              <a:rPr lang="en-US" sz="3600" dirty="0" smtClean="0">
                <a:solidFill>
                  <a:srgbClr val="3366FF"/>
                </a:solidFill>
              </a:rPr>
              <a:t>The Monty Hall Problem</a:t>
            </a:r>
            <a:endParaRPr lang="en-US" sz="3600" dirty="0">
              <a:solidFill>
                <a:srgbClr val="3366FF"/>
              </a:solidFill>
            </a:endParaRPr>
          </a:p>
        </p:txBody>
      </p:sp>
    </p:spTree>
    <p:extLst>
      <p:ext uri="{BB962C8B-B14F-4D97-AF65-F5344CB8AC3E}">
        <p14:creationId xmlns:p14="http://schemas.microsoft.com/office/powerpoint/2010/main" val="132752431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08" y="271815"/>
            <a:ext cx="9686890" cy="5909311"/>
          </a:xfrm>
          <a:prstGeom prst="rect">
            <a:avLst/>
          </a:prstGeom>
          <a:noFill/>
        </p:spPr>
        <p:txBody>
          <a:bodyPr wrap="square" rtlCol="0">
            <a:spAutoFit/>
          </a:bodyPr>
          <a:lstStyle/>
          <a:p>
            <a:r>
              <a:rPr lang="en-GB" sz="2800" dirty="0"/>
              <a:t>C</a:t>
            </a:r>
            <a:r>
              <a:rPr lang="en-GB" sz="2800" dirty="0" smtClean="0"/>
              <a:t>ontestants </a:t>
            </a:r>
            <a:r>
              <a:rPr lang="en-GB" sz="2800" dirty="0"/>
              <a:t>on the game </a:t>
            </a:r>
            <a:r>
              <a:rPr lang="en-GB" sz="2800" dirty="0" smtClean="0"/>
              <a:t>show are shown </a:t>
            </a:r>
            <a:r>
              <a:rPr lang="en-GB" sz="2800" dirty="0"/>
              <a:t>three shut </a:t>
            </a:r>
            <a:r>
              <a:rPr lang="en-GB" sz="2800" dirty="0" smtClean="0"/>
              <a:t>doors</a:t>
            </a:r>
          </a:p>
          <a:p>
            <a:r>
              <a:rPr lang="en-GB" sz="3200" dirty="0"/>
              <a:t> </a:t>
            </a:r>
            <a:r>
              <a:rPr lang="en-GB" sz="3200" dirty="0" smtClean="0"/>
              <a:t> </a:t>
            </a:r>
            <a:r>
              <a:rPr lang="en-GB" sz="2800" dirty="0" smtClean="0">
                <a:solidFill>
                  <a:srgbClr val="FF0000"/>
                </a:solidFill>
              </a:rPr>
              <a:t> Behind </a:t>
            </a:r>
            <a:r>
              <a:rPr lang="en-GB" sz="2800" dirty="0">
                <a:solidFill>
                  <a:srgbClr val="FF0000"/>
                </a:solidFill>
              </a:rPr>
              <a:t>one </a:t>
            </a:r>
            <a:r>
              <a:rPr lang="en-GB" sz="2800" dirty="0" smtClean="0">
                <a:solidFill>
                  <a:srgbClr val="FF0000"/>
                </a:solidFill>
              </a:rPr>
              <a:t>is a </a:t>
            </a:r>
            <a:r>
              <a:rPr lang="en-GB" sz="2800" dirty="0" smtClean="0">
                <a:solidFill>
                  <a:srgbClr val="FF0000"/>
                </a:solidFill>
              </a:rPr>
              <a:t>car            </a:t>
            </a:r>
            <a:r>
              <a:rPr lang="en-GB" sz="2800" dirty="0" smtClean="0">
                <a:solidFill>
                  <a:srgbClr val="0000FF"/>
                </a:solidFill>
              </a:rPr>
              <a:t>Behind </a:t>
            </a:r>
            <a:r>
              <a:rPr lang="en-GB" sz="2800" dirty="0">
                <a:solidFill>
                  <a:srgbClr val="0000FF"/>
                </a:solidFill>
              </a:rPr>
              <a:t>the other two </a:t>
            </a:r>
            <a:r>
              <a:rPr lang="en-GB" sz="2800" dirty="0" smtClean="0">
                <a:solidFill>
                  <a:srgbClr val="0000FF"/>
                </a:solidFill>
              </a:rPr>
              <a:t>is </a:t>
            </a:r>
            <a:r>
              <a:rPr lang="en-GB" sz="2800" dirty="0">
                <a:solidFill>
                  <a:srgbClr val="0000FF"/>
                </a:solidFill>
              </a:rPr>
              <a:t>a </a:t>
            </a:r>
            <a:r>
              <a:rPr lang="en-GB" sz="2800" dirty="0" smtClean="0">
                <a:solidFill>
                  <a:srgbClr val="0000FF"/>
                </a:solidFill>
              </a:rPr>
              <a:t>goat</a:t>
            </a:r>
          </a:p>
          <a:p>
            <a:endParaRPr lang="en-GB" sz="2800" dirty="0">
              <a:solidFill>
                <a:srgbClr val="0000FF"/>
              </a:solidFill>
            </a:endParaRPr>
          </a:p>
          <a:p>
            <a:endParaRPr lang="en-GB" dirty="0"/>
          </a:p>
          <a:p>
            <a:r>
              <a:rPr lang="en-GB" sz="2800" dirty="0" smtClean="0"/>
              <a:t>               A</a:t>
            </a:r>
            <a:r>
              <a:rPr lang="en-GB" sz="2800" dirty="0" smtClean="0"/>
              <a:t>sked </a:t>
            </a:r>
            <a:r>
              <a:rPr lang="en-GB" sz="2800" dirty="0"/>
              <a:t>to choose a </a:t>
            </a:r>
            <a:r>
              <a:rPr lang="en-GB" sz="2800" dirty="0" smtClean="0"/>
              <a:t>door and </a:t>
            </a:r>
            <a:r>
              <a:rPr lang="en-GB" sz="2800" dirty="0"/>
              <a:t>to tell the </a:t>
            </a:r>
            <a:r>
              <a:rPr lang="en-GB" sz="2800" dirty="0" smtClean="0"/>
              <a:t>host</a:t>
            </a:r>
            <a:endParaRPr lang="en-GB" sz="2800" dirty="0" smtClean="0"/>
          </a:p>
          <a:p>
            <a:r>
              <a:rPr lang="en-GB" dirty="0"/>
              <a:t> </a:t>
            </a:r>
            <a:r>
              <a:rPr lang="en-GB" dirty="0" smtClean="0"/>
              <a:t>         </a:t>
            </a:r>
            <a:r>
              <a:rPr lang="en-GB" sz="2800" dirty="0" smtClean="0"/>
              <a:t>    The </a:t>
            </a:r>
            <a:r>
              <a:rPr lang="en-GB" sz="2800" dirty="0"/>
              <a:t>host </a:t>
            </a:r>
            <a:r>
              <a:rPr lang="en-GB" sz="2800" dirty="0" smtClean="0"/>
              <a:t> </a:t>
            </a:r>
            <a:r>
              <a:rPr lang="en-GB" sz="2800" dirty="0"/>
              <a:t>opens a different door to reveal a </a:t>
            </a:r>
            <a:r>
              <a:rPr lang="en-GB" sz="2800" dirty="0" smtClean="0"/>
              <a:t>goat</a:t>
            </a:r>
          </a:p>
          <a:p>
            <a:endParaRPr lang="en-GB" sz="2800" dirty="0"/>
          </a:p>
          <a:p>
            <a:r>
              <a:rPr lang="en-GB" sz="2800" dirty="0" smtClean="0"/>
              <a:t>                                  </a:t>
            </a:r>
            <a:r>
              <a:rPr lang="en-GB" sz="3600" dirty="0" smtClean="0"/>
              <a:t> </a:t>
            </a:r>
            <a:r>
              <a:rPr lang="en-GB" sz="3600" dirty="0" smtClean="0">
                <a:solidFill>
                  <a:srgbClr val="CB3BB0"/>
                </a:solidFill>
              </a:rPr>
              <a:t>G</a:t>
            </a:r>
            <a:r>
              <a:rPr lang="en-GB" sz="3600" dirty="0" smtClean="0">
                <a:solidFill>
                  <a:srgbClr val="CB3BB0"/>
                </a:solidFill>
              </a:rPr>
              <a:t>iven </a:t>
            </a:r>
            <a:r>
              <a:rPr lang="en-GB" sz="3600" dirty="0">
                <a:solidFill>
                  <a:srgbClr val="CB3BB0"/>
                </a:solidFill>
              </a:rPr>
              <a:t>a </a:t>
            </a:r>
            <a:r>
              <a:rPr lang="en-GB" sz="3600" dirty="0" smtClean="0">
                <a:solidFill>
                  <a:srgbClr val="CB3BB0"/>
                </a:solidFill>
              </a:rPr>
              <a:t>choice</a:t>
            </a:r>
          </a:p>
          <a:p>
            <a:endParaRPr lang="en-GB" sz="2800" dirty="0" smtClean="0"/>
          </a:p>
          <a:p>
            <a:endParaRPr lang="en-GB" sz="2800" dirty="0"/>
          </a:p>
          <a:p>
            <a:r>
              <a:rPr lang="en-GB" sz="2800" dirty="0" smtClean="0"/>
              <a:t>          </a:t>
            </a:r>
            <a:r>
              <a:rPr lang="en-GB" sz="2800" dirty="0" smtClean="0">
                <a:solidFill>
                  <a:srgbClr val="FF0000"/>
                </a:solidFill>
              </a:rPr>
              <a:t>S</a:t>
            </a:r>
            <a:r>
              <a:rPr lang="en-GB" sz="2800" dirty="0" smtClean="0">
                <a:solidFill>
                  <a:srgbClr val="FF0000"/>
                </a:solidFill>
              </a:rPr>
              <a:t>tay </a:t>
            </a:r>
            <a:r>
              <a:rPr lang="en-GB" sz="2800" dirty="0">
                <a:solidFill>
                  <a:srgbClr val="FF0000"/>
                </a:solidFill>
              </a:rPr>
              <a:t>with </a:t>
            </a:r>
            <a:r>
              <a:rPr lang="en-GB" sz="2800" dirty="0" smtClean="0">
                <a:solidFill>
                  <a:srgbClr val="FF0000"/>
                </a:solidFill>
              </a:rPr>
              <a:t>the chosen  door                 </a:t>
            </a:r>
            <a:r>
              <a:rPr lang="en-GB" sz="2800" dirty="0" smtClean="0">
                <a:solidFill>
                  <a:srgbClr val="3366FF"/>
                </a:solidFill>
              </a:rPr>
              <a:t>or swap</a:t>
            </a:r>
          </a:p>
          <a:p>
            <a:endParaRPr lang="en-GB" dirty="0"/>
          </a:p>
          <a:p>
            <a:endParaRPr lang="en-GB" dirty="0"/>
          </a:p>
          <a:p>
            <a:r>
              <a:rPr lang="en-GB" dirty="0" smtClean="0"/>
              <a:t>                            </a:t>
            </a:r>
            <a:r>
              <a:rPr lang="en-GB" sz="3200" dirty="0" smtClean="0"/>
              <a:t>The </a:t>
            </a:r>
            <a:r>
              <a:rPr lang="en-GB" sz="3200" dirty="0"/>
              <a:t>door they </a:t>
            </a:r>
            <a:r>
              <a:rPr lang="en-GB" sz="3200" dirty="0" smtClean="0"/>
              <a:t>choose is opened</a:t>
            </a:r>
            <a:endParaRPr lang="en-US" sz="3200" dirty="0"/>
          </a:p>
        </p:txBody>
      </p:sp>
    </p:spTree>
    <p:extLst>
      <p:ext uri="{BB962C8B-B14F-4D97-AF65-F5344CB8AC3E}">
        <p14:creationId xmlns:p14="http://schemas.microsoft.com/office/powerpoint/2010/main" val="2689856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9722" y="2137976"/>
            <a:ext cx="8082894" cy="1754327"/>
          </a:xfrm>
          <a:prstGeom prst="rect">
            <a:avLst/>
          </a:prstGeom>
          <a:noFill/>
        </p:spPr>
        <p:txBody>
          <a:bodyPr wrap="square" rtlCol="0">
            <a:spAutoFit/>
          </a:bodyPr>
          <a:lstStyle/>
          <a:p>
            <a:r>
              <a:rPr lang="en-US" sz="5400" dirty="0" smtClean="0">
                <a:solidFill>
                  <a:srgbClr val="3366FF"/>
                </a:solidFill>
              </a:rPr>
              <a:t>Should you change </a:t>
            </a:r>
            <a:r>
              <a:rPr lang="en-US" sz="5400" dirty="0" smtClean="0">
                <a:solidFill>
                  <a:srgbClr val="3366FF"/>
                </a:solidFill>
              </a:rPr>
              <a:t>your</a:t>
            </a:r>
          </a:p>
          <a:p>
            <a:r>
              <a:rPr lang="en-US" sz="5400" dirty="0">
                <a:solidFill>
                  <a:srgbClr val="3366FF"/>
                </a:solidFill>
              </a:rPr>
              <a:t> </a:t>
            </a:r>
            <a:r>
              <a:rPr lang="en-US" sz="5400" dirty="0" smtClean="0">
                <a:solidFill>
                  <a:srgbClr val="3366FF"/>
                </a:solidFill>
              </a:rPr>
              <a:t>        </a:t>
            </a:r>
            <a:r>
              <a:rPr lang="en-US" sz="5400" dirty="0" smtClean="0">
                <a:solidFill>
                  <a:srgbClr val="3366FF"/>
                </a:solidFill>
              </a:rPr>
              <a:t>  door </a:t>
            </a:r>
            <a:r>
              <a:rPr lang="en-US" sz="5400" dirty="0" smtClean="0">
                <a:solidFill>
                  <a:srgbClr val="3366FF"/>
                </a:solidFill>
              </a:rPr>
              <a:t>or not?</a:t>
            </a:r>
            <a:endParaRPr lang="en-US" sz="5400" dirty="0">
              <a:solidFill>
                <a:srgbClr val="3366FF"/>
              </a:solidFill>
            </a:endParaRPr>
          </a:p>
        </p:txBody>
      </p:sp>
    </p:spTree>
    <p:extLst>
      <p:ext uri="{BB962C8B-B14F-4D97-AF65-F5344CB8AC3E}">
        <p14:creationId xmlns:p14="http://schemas.microsoft.com/office/powerpoint/2010/main" val="24303545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1493" y="251790"/>
            <a:ext cx="7089283" cy="646331"/>
          </a:xfrm>
          <a:prstGeom prst="rect">
            <a:avLst/>
          </a:prstGeom>
          <a:noFill/>
        </p:spPr>
        <p:txBody>
          <a:bodyPr wrap="square" rtlCol="0">
            <a:spAutoFit/>
          </a:bodyPr>
          <a:lstStyle/>
          <a:p>
            <a:r>
              <a:rPr lang="en-US" sz="3200" dirty="0" smtClean="0">
                <a:solidFill>
                  <a:srgbClr val="FF0000"/>
                </a:solidFill>
              </a:rPr>
              <a:t>         </a:t>
            </a:r>
            <a:r>
              <a:rPr lang="en-US" sz="3600" dirty="0" smtClean="0">
                <a:solidFill>
                  <a:srgbClr val="FF0000"/>
                </a:solidFill>
              </a:rPr>
              <a:t>Often quoted answer </a:t>
            </a:r>
            <a:r>
              <a:rPr lang="en-US" sz="3600" dirty="0" smtClean="0">
                <a:solidFill>
                  <a:srgbClr val="FF0000"/>
                </a:solidFill>
              </a:rPr>
              <a:t>is </a:t>
            </a:r>
            <a:r>
              <a:rPr lang="en-US" sz="3600" dirty="0" smtClean="0">
                <a:solidFill>
                  <a:srgbClr val="CB3BB0"/>
                </a:solidFill>
              </a:rPr>
              <a:t>YES!</a:t>
            </a:r>
            <a:endParaRPr lang="en-US" sz="3600" dirty="0">
              <a:solidFill>
                <a:srgbClr val="CB3BB0"/>
              </a:solidFill>
            </a:endParaRPr>
          </a:p>
        </p:txBody>
      </p:sp>
      <p:pic>
        <p:nvPicPr>
          <p:cNvPr id="5" name="Picture 4" descr="v1.bTsxMTIyMTM2ODtqOzE4Mzk5OzEyMDA7OTA5OzEyM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992" y="1317110"/>
            <a:ext cx="2815878" cy="4169139"/>
          </a:xfrm>
          <a:prstGeom prst="rect">
            <a:avLst/>
          </a:prstGeom>
        </p:spPr>
      </p:pic>
      <p:sp>
        <p:nvSpPr>
          <p:cNvPr id="2" name="TextBox 1"/>
          <p:cNvSpPr txBox="1"/>
          <p:nvPr/>
        </p:nvSpPr>
        <p:spPr>
          <a:xfrm>
            <a:off x="1003371" y="5942684"/>
            <a:ext cx="7587991" cy="646331"/>
          </a:xfrm>
          <a:prstGeom prst="rect">
            <a:avLst/>
          </a:prstGeom>
          <a:noFill/>
        </p:spPr>
        <p:txBody>
          <a:bodyPr wrap="square" rtlCol="0">
            <a:spAutoFit/>
          </a:bodyPr>
          <a:lstStyle/>
          <a:p>
            <a:r>
              <a:rPr lang="en-US" sz="3200" dirty="0" smtClean="0">
                <a:solidFill>
                  <a:srgbClr val="3366FF"/>
                </a:solidFill>
              </a:rPr>
              <a:t>          </a:t>
            </a:r>
            <a:r>
              <a:rPr lang="en-US" sz="3200" dirty="0">
                <a:solidFill>
                  <a:srgbClr val="3366FF"/>
                </a:solidFill>
              </a:rPr>
              <a:t> </a:t>
            </a:r>
            <a:r>
              <a:rPr lang="en-US" sz="3200" dirty="0" smtClean="0">
                <a:solidFill>
                  <a:srgbClr val="3366FF"/>
                </a:solidFill>
              </a:rPr>
              <a:t> </a:t>
            </a:r>
            <a:r>
              <a:rPr lang="en-US" sz="3600" dirty="0" smtClean="0">
                <a:solidFill>
                  <a:srgbClr val="3366FF"/>
                </a:solidFill>
              </a:rPr>
              <a:t>But this isn’t always correct</a:t>
            </a:r>
            <a:endParaRPr lang="en-US" sz="3600" dirty="0">
              <a:solidFill>
                <a:srgbClr val="3366FF"/>
              </a:solidFill>
            </a:endParaRPr>
          </a:p>
        </p:txBody>
      </p:sp>
    </p:spTree>
    <p:extLst>
      <p:ext uri="{BB962C8B-B14F-4D97-AF65-F5344CB8AC3E}">
        <p14:creationId xmlns:p14="http://schemas.microsoft.com/office/powerpoint/2010/main" val="424197657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5750" y="407678"/>
            <a:ext cx="7932901" cy="1077218"/>
          </a:xfrm>
          <a:prstGeom prst="rect">
            <a:avLst/>
          </a:prstGeom>
          <a:noFill/>
        </p:spPr>
        <p:txBody>
          <a:bodyPr wrap="square" rtlCol="0">
            <a:spAutoFit/>
          </a:bodyPr>
          <a:lstStyle/>
          <a:p>
            <a:r>
              <a:rPr lang="en-US" sz="3200" dirty="0" smtClean="0">
                <a:solidFill>
                  <a:srgbClr val="0000FF"/>
                </a:solidFill>
              </a:rPr>
              <a:t>Answer depends completely on the knowledge of the host and contestant</a:t>
            </a:r>
            <a:endParaRPr lang="en-US" sz="3200" dirty="0">
              <a:solidFill>
                <a:srgbClr val="0000FF"/>
              </a:solidFill>
            </a:endParaRPr>
          </a:p>
        </p:txBody>
      </p:sp>
      <p:sp>
        <p:nvSpPr>
          <p:cNvPr id="5" name="TextBox 4"/>
          <p:cNvSpPr txBox="1"/>
          <p:nvPr/>
        </p:nvSpPr>
        <p:spPr>
          <a:xfrm>
            <a:off x="407618" y="1693427"/>
            <a:ext cx="9124403" cy="584776"/>
          </a:xfrm>
          <a:prstGeom prst="rect">
            <a:avLst/>
          </a:prstGeom>
          <a:noFill/>
        </p:spPr>
        <p:txBody>
          <a:bodyPr wrap="square" rtlCol="0">
            <a:spAutoFit/>
          </a:bodyPr>
          <a:lstStyle/>
          <a:p>
            <a:r>
              <a:rPr lang="en-US" sz="3200" dirty="0" smtClean="0">
                <a:solidFill>
                  <a:srgbClr val="FF0000"/>
                </a:solidFill>
              </a:rPr>
              <a:t>Case 1:  Knowledgeable host, ignorant contestant </a:t>
            </a:r>
            <a:endParaRPr lang="en-US" sz="3200" dirty="0">
              <a:solidFill>
                <a:srgbClr val="FF0000"/>
              </a:solidFill>
            </a:endParaRPr>
          </a:p>
        </p:txBody>
      </p:sp>
      <p:sp>
        <p:nvSpPr>
          <p:cNvPr id="6" name="TextBox 5"/>
          <p:cNvSpPr txBox="1"/>
          <p:nvPr/>
        </p:nvSpPr>
        <p:spPr>
          <a:xfrm>
            <a:off x="235165" y="2524461"/>
            <a:ext cx="8528652" cy="4031873"/>
          </a:xfrm>
          <a:prstGeom prst="rect">
            <a:avLst/>
          </a:prstGeom>
          <a:noFill/>
        </p:spPr>
        <p:txBody>
          <a:bodyPr wrap="square" rtlCol="0">
            <a:spAutoFit/>
          </a:bodyPr>
          <a:lstStyle/>
          <a:p>
            <a:r>
              <a:rPr lang="en-US" sz="3200" dirty="0" smtClean="0"/>
              <a:t>Chance contestant chooses a car is 1/3</a:t>
            </a:r>
          </a:p>
          <a:p>
            <a:endParaRPr lang="en-US" sz="3200" dirty="0"/>
          </a:p>
          <a:p>
            <a:r>
              <a:rPr lang="en-US" sz="3200" dirty="0" smtClean="0"/>
              <a:t>They know the host will always reveal the goat </a:t>
            </a:r>
          </a:p>
          <a:p>
            <a:r>
              <a:rPr lang="en-US" sz="3200" dirty="0" smtClean="0"/>
              <a:t>so </a:t>
            </a:r>
            <a:r>
              <a:rPr lang="en-US" sz="3200" dirty="0">
                <a:solidFill>
                  <a:srgbClr val="0000FF"/>
                </a:solidFill>
              </a:rPr>
              <a:t>n</a:t>
            </a:r>
            <a:r>
              <a:rPr lang="en-US" sz="3200" dirty="0" smtClean="0">
                <a:solidFill>
                  <a:srgbClr val="0000FF"/>
                </a:solidFill>
              </a:rPr>
              <a:t>o new information</a:t>
            </a:r>
          </a:p>
          <a:p>
            <a:endParaRPr lang="en-US" sz="3200" dirty="0">
              <a:solidFill>
                <a:srgbClr val="0000FF"/>
              </a:solidFill>
            </a:endParaRPr>
          </a:p>
          <a:p>
            <a:r>
              <a:rPr lang="en-US" sz="3200" dirty="0"/>
              <a:t>T</a:t>
            </a:r>
            <a:r>
              <a:rPr lang="en-US" sz="3200" dirty="0" smtClean="0"/>
              <a:t>he chance the other door is a car is still 2/3</a:t>
            </a:r>
            <a:endParaRPr lang="en-US" sz="3200" dirty="0"/>
          </a:p>
          <a:p>
            <a:endParaRPr lang="en-US" sz="3200" dirty="0" smtClean="0"/>
          </a:p>
          <a:p>
            <a:r>
              <a:rPr lang="en-US" sz="3200" dirty="0" smtClean="0">
                <a:solidFill>
                  <a:srgbClr val="CB3BB0"/>
                </a:solidFill>
              </a:rPr>
              <a:t>     You double your chances by changing doors</a:t>
            </a:r>
            <a:endParaRPr lang="en-US" sz="3200" dirty="0">
              <a:solidFill>
                <a:srgbClr val="CB3BB0"/>
              </a:solidFill>
            </a:endParaRPr>
          </a:p>
        </p:txBody>
      </p:sp>
    </p:spTree>
    <p:extLst>
      <p:ext uri="{BB962C8B-B14F-4D97-AF65-F5344CB8AC3E}">
        <p14:creationId xmlns:p14="http://schemas.microsoft.com/office/powerpoint/2010/main" val="4416537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618" y="564467"/>
            <a:ext cx="9124403" cy="584776"/>
          </a:xfrm>
          <a:prstGeom prst="rect">
            <a:avLst/>
          </a:prstGeom>
          <a:noFill/>
        </p:spPr>
        <p:txBody>
          <a:bodyPr wrap="square" rtlCol="0">
            <a:spAutoFit/>
          </a:bodyPr>
          <a:lstStyle/>
          <a:p>
            <a:r>
              <a:rPr lang="en-US" sz="3200" dirty="0" smtClean="0">
                <a:solidFill>
                  <a:srgbClr val="FF0000"/>
                </a:solidFill>
              </a:rPr>
              <a:t>Case 2:  Ignorant host, any contestant </a:t>
            </a:r>
            <a:endParaRPr lang="en-US" sz="3200" dirty="0">
              <a:solidFill>
                <a:srgbClr val="FF0000"/>
              </a:solidFill>
            </a:endParaRPr>
          </a:p>
        </p:txBody>
      </p:sp>
      <p:sp>
        <p:nvSpPr>
          <p:cNvPr id="5" name="TextBox 4"/>
          <p:cNvSpPr txBox="1"/>
          <p:nvPr/>
        </p:nvSpPr>
        <p:spPr>
          <a:xfrm>
            <a:off x="407618" y="1630709"/>
            <a:ext cx="8736382" cy="5570756"/>
          </a:xfrm>
          <a:prstGeom prst="rect">
            <a:avLst/>
          </a:prstGeom>
          <a:noFill/>
        </p:spPr>
        <p:txBody>
          <a:bodyPr wrap="square" rtlCol="0">
            <a:spAutoFit/>
          </a:bodyPr>
          <a:lstStyle/>
          <a:p>
            <a:r>
              <a:rPr lang="en-US" sz="3200" dirty="0" smtClean="0"/>
              <a:t>Contestant chooses a door</a:t>
            </a:r>
          </a:p>
          <a:p>
            <a:endParaRPr lang="en-US" sz="3200" dirty="0" smtClean="0"/>
          </a:p>
          <a:p>
            <a:r>
              <a:rPr lang="en-US" sz="3200" dirty="0" smtClean="0"/>
              <a:t>Host shuts their eyes and opens a door.  It’s a goat</a:t>
            </a:r>
          </a:p>
          <a:p>
            <a:endParaRPr lang="en-US" sz="3200" dirty="0" smtClean="0"/>
          </a:p>
          <a:p>
            <a:r>
              <a:rPr lang="en-US" sz="3200" dirty="0" smtClean="0"/>
              <a:t>Changes the information in the problem</a:t>
            </a:r>
          </a:p>
          <a:p>
            <a:endParaRPr lang="en-US" sz="3200" dirty="0"/>
          </a:p>
          <a:p>
            <a:r>
              <a:rPr lang="en-US" sz="3200" dirty="0" smtClean="0">
                <a:solidFill>
                  <a:srgbClr val="CB3BB0"/>
                </a:solidFill>
              </a:rPr>
              <a:t>Bayes’ theorem says that the chance of the contestant having a car is now ½</a:t>
            </a:r>
          </a:p>
          <a:p>
            <a:endParaRPr lang="en-US" sz="3200" dirty="0"/>
          </a:p>
          <a:p>
            <a:r>
              <a:rPr lang="en-US" sz="3200" dirty="0" smtClean="0">
                <a:solidFill>
                  <a:srgbClr val="0000FF"/>
                </a:solidFill>
              </a:rPr>
              <a:t>No reason to change</a:t>
            </a:r>
            <a:endParaRPr lang="en-US" sz="3200" dirty="0">
              <a:solidFill>
                <a:srgbClr val="0000FF"/>
              </a:solidFill>
            </a:endParaRPr>
          </a:p>
          <a:p>
            <a:endParaRPr lang="en-US" dirty="0" smtClean="0"/>
          </a:p>
          <a:p>
            <a:endParaRPr lang="en-US" dirty="0"/>
          </a:p>
        </p:txBody>
      </p:sp>
    </p:spTree>
    <p:extLst>
      <p:ext uri="{BB962C8B-B14F-4D97-AF65-F5344CB8AC3E}">
        <p14:creationId xmlns:p14="http://schemas.microsoft.com/office/powerpoint/2010/main" val="97929062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618" y="219507"/>
            <a:ext cx="9124403" cy="1077218"/>
          </a:xfrm>
          <a:prstGeom prst="rect">
            <a:avLst/>
          </a:prstGeom>
          <a:noFill/>
        </p:spPr>
        <p:txBody>
          <a:bodyPr wrap="square" rtlCol="0">
            <a:spAutoFit/>
          </a:bodyPr>
          <a:lstStyle/>
          <a:p>
            <a:r>
              <a:rPr lang="en-US" sz="3200" dirty="0" smtClean="0">
                <a:solidFill>
                  <a:srgbClr val="FF0000"/>
                </a:solidFill>
              </a:rPr>
              <a:t>Case 3:  Knowledgeable host, knowledgeable</a:t>
            </a:r>
          </a:p>
          <a:p>
            <a:r>
              <a:rPr lang="en-US" sz="3200" dirty="0">
                <a:solidFill>
                  <a:srgbClr val="FF0000"/>
                </a:solidFill>
              </a:rPr>
              <a:t> </a:t>
            </a:r>
            <a:r>
              <a:rPr lang="en-US" sz="3200" dirty="0" smtClean="0">
                <a:solidFill>
                  <a:srgbClr val="FF0000"/>
                </a:solidFill>
              </a:rPr>
              <a:t>             contestant </a:t>
            </a:r>
            <a:endParaRPr lang="en-US" sz="3200" dirty="0">
              <a:solidFill>
                <a:srgbClr val="FF0000"/>
              </a:solidFill>
            </a:endParaRPr>
          </a:p>
        </p:txBody>
      </p:sp>
      <p:sp>
        <p:nvSpPr>
          <p:cNvPr id="5" name="TextBox 4"/>
          <p:cNvSpPr txBox="1"/>
          <p:nvPr/>
        </p:nvSpPr>
        <p:spPr>
          <a:xfrm>
            <a:off x="235163" y="1630706"/>
            <a:ext cx="8736382" cy="4524315"/>
          </a:xfrm>
          <a:prstGeom prst="rect">
            <a:avLst/>
          </a:prstGeom>
          <a:noFill/>
        </p:spPr>
        <p:txBody>
          <a:bodyPr wrap="square" rtlCol="0">
            <a:spAutoFit/>
          </a:bodyPr>
          <a:lstStyle/>
          <a:p>
            <a:pPr marL="514350" indent="-514350">
              <a:buAutoNum type="alphaUcPeriod"/>
            </a:pPr>
            <a:r>
              <a:rPr lang="en-US" sz="3200" dirty="0" smtClean="0">
                <a:solidFill>
                  <a:srgbClr val="CB3BB0"/>
                </a:solidFill>
              </a:rPr>
              <a:t>Contestant chooses a car</a:t>
            </a:r>
            <a:r>
              <a:rPr lang="en-US" sz="3200" dirty="0" smtClean="0"/>
              <a:t>. Host reveals goat. Contestant changes their door. They get a goat!</a:t>
            </a:r>
          </a:p>
          <a:p>
            <a:pPr marL="514350" indent="-514350">
              <a:buAutoNum type="alphaUcPeriod"/>
            </a:pPr>
            <a:endParaRPr lang="en-US" sz="3200" dirty="0"/>
          </a:p>
          <a:p>
            <a:pPr marL="514350" indent="-514350">
              <a:buAutoNum type="alphaUcPeriod"/>
            </a:pPr>
            <a:r>
              <a:rPr lang="en-US" sz="3200" dirty="0" smtClean="0"/>
              <a:t> </a:t>
            </a:r>
            <a:r>
              <a:rPr lang="en-US" sz="3200" dirty="0" smtClean="0">
                <a:solidFill>
                  <a:srgbClr val="3366FF"/>
                </a:solidFill>
              </a:rPr>
              <a:t>Contestant chooses a goat</a:t>
            </a:r>
            <a:r>
              <a:rPr lang="en-US" sz="3200" dirty="0" smtClean="0"/>
              <a:t>. Host asks them to choose another door, and then choose whether to swap doors. </a:t>
            </a:r>
            <a:r>
              <a:rPr lang="en-US" sz="3200" dirty="0" smtClean="0">
                <a:solidFill>
                  <a:srgbClr val="FF0000"/>
                </a:solidFill>
              </a:rPr>
              <a:t>They swap </a:t>
            </a:r>
            <a:r>
              <a:rPr lang="en-US" sz="3200" dirty="0" smtClean="0"/>
              <a:t>and get a car with probability ½</a:t>
            </a:r>
          </a:p>
          <a:p>
            <a:pPr marL="514350" indent="-514350">
              <a:buAutoNum type="alphaUcPeriod"/>
            </a:pPr>
            <a:endParaRPr lang="en-US" sz="3200" dirty="0" smtClean="0"/>
          </a:p>
          <a:p>
            <a:r>
              <a:rPr lang="en-US" sz="3200" dirty="0" smtClean="0"/>
              <a:t>Overall they </a:t>
            </a:r>
            <a:r>
              <a:rPr lang="en-US" sz="3200" dirty="0" smtClean="0">
                <a:solidFill>
                  <a:srgbClr val="FF0000"/>
                </a:solidFill>
              </a:rPr>
              <a:t>only get a car with probability  1/3</a:t>
            </a:r>
            <a:endParaRPr lang="en-US" sz="3200" dirty="0">
              <a:solidFill>
                <a:srgbClr val="FF0000"/>
              </a:solidFill>
            </a:endParaRPr>
          </a:p>
        </p:txBody>
      </p:sp>
    </p:spTree>
    <p:extLst>
      <p:ext uri="{BB962C8B-B14F-4D97-AF65-F5344CB8AC3E}">
        <p14:creationId xmlns:p14="http://schemas.microsoft.com/office/powerpoint/2010/main" val="3104819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otaur"/>
          <p:cNvPicPr/>
          <p:nvPr/>
        </p:nvPicPr>
        <p:blipFill>
          <a:blip r:embed="rId2">
            <a:extLst>
              <a:ext uri="{28A0092B-C50C-407E-A947-70E740481C1C}">
                <a14:useLocalDpi xmlns:a14="http://schemas.microsoft.com/office/drawing/2010/main" val="0"/>
              </a:ext>
            </a:extLst>
          </a:blip>
          <a:srcRect/>
          <a:stretch>
            <a:fillRect/>
          </a:stretch>
        </p:blipFill>
        <p:spPr bwMode="auto">
          <a:xfrm>
            <a:off x="1043789" y="1200259"/>
            <a:ext cx="6958574" cy="4992380"/>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1165565" y="226136"/>
            <a:ext cx="7637034" cy="830997"/>
          </a:xfrm>
          <a:prstGeom prst="rect">
            <a:avLst/>
          </a:prstGeom>
          <a:noFill/>
        </p:spPr>
        <p:txBody>
          <a:bodyPr wrap="square" rtlCol="0">
            <a:spAutoFit/>
          </a:bodyPr>
          <a:lstStyle/>
          <a:p>
            <a:r>
              <a:rPr lang="en-US" sz="4800" dirty="0" smtClean="0">
                <a:solidFill>
                  <a:srgbClr val="FF0000"/>
                </a:solidFill>
              </a:rPr>
              <a:t>Theseus and the Minotaur</a:t>
            </a:r>
            <a:endParaRPr lang="en-US" sz="4800" dirty="0">
              <a:solidFill>
                <a:srgbClr val="FF0000"/>
              </a:solidFill>
            </a:endParaRPr>
          </a:p>
        </p:txBody>
      </p:sp>
    </p:spTree>
    <p:extLst>
      <p:ext uri="{BB962C8B-B14F-4D97-AF65-F5344CB8AC3E}">
        <p14:creationId xmlns:p14="http://schemas.microsoft.com/office/powerpoint/2010/main" val="190298287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0660" y="1709113"/>
            <a:ext cx="7807479" cy="646331"/>
          </a:xfrm>
          <a:prstGeom prst="rect">
            <a:avLst/>
          </a:prstGeom>
          <a:noFill/>
        </p:spPr>
        <p:txBody>
          <a:bodyPr wrap="square" rtlCol="0">
            <a:spAutoFit/>
          </a:bodyPr>
          <a:lstStyle/>
          <a:p>
            <a:r>
              <a:rPr lang="en-US" sz="3600" dirty="0" smtClean="0">
                <a:solidFill>
                  <a:srgbClr val="FF0000"/>
                </a:solidFill>
              </a:rPr>
              <a:t>A little knowledge is a dangerous thing</a:t>
            </a:r>
            <a:endParaRPr lang="en-US" sz="3600" dirty="0">
              <a:solidFill>
                <a:srgbClr val="FF0000"/>
              </a:solidFill>
            </a:endParaRPr>
          </a:p>
        </p:txBody>
      </p:sp>
      <p:sp>
        <p:nvSpPr>
          <p:cNvPr id="5" name="Rounded Rectangle 4"/>
          <p:cNvSpPr/>
          <p:nvPr/>
        </p:nvSpPr>
        <p:spPr>
          <a:xfrm>
            <a:off x="5628285" y="2728282"/>
            <a:ext cx="2774945" cy="6742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41840" y="2838043"/>
            <a:ext cx="2947402" cy="461665"/>
          </a:xfrm>
          <a:prstGeom prst="rect">
            <a:avLst/>
          </a:prstGeom>
          <a:noFill/>
        </p:spPr>
        <p:txBody>
          <a:bodyPr wrap="square" rtlCol="0">
            <a:spAutoFit/>
          </a:bodyPr>
          <a:lstStyle/>
          <a:p>
            <a:r>
              <a:rPr lang="en-US" sz="2400" dirty="0" smtClean="0"/>
              <a:t>Rob </a:t>
            </a:r>
            <a:r>
              <a:rPr lang="en-US" sz="2400" dirty="0" err="1" smtClean="0"/>
              <a:t>Eastaway</a:t>
            </a:r>
            <a:endParaRPr lang="en-US" sz="2400" dirty="0"/>
          </a:p>
        </p:txBody>
      </p:sp>
      <p:pic>
        <p:nvPicPr>
          <p:cNvPr id="7" name="Picture 6" descr="978019536789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633" y="3306709"/>
            <a:ext cx="2163519" cy="3269053"/>
          </a:xfrm>
          <a:prstGeom prst="rect">
            <a:avLst/>
          </a:prstGeom>
          <a:ln>
            <a:solidFill>
              <a:schemeClr val="tx1"/>
            </a:solidFill>
          </a:ln>
        </p:spPr>
      </p:pic>
    </p:spTree>
    <p:extLst>
      <p:ext uri="{BB962C8B-B14F-4D97-AF65-F5344CB8AC3E}">
        <p14:creationId xmlns:p14="http://schemas.microsoft.com/office/powerpoint/2010/main" val="5026885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0999" y="297917"/>
            <a:ext cx="6114282" cy="646331"/>
          </a:xfrm>
          <a:prstGeom prst="rect">
            <a:avLst/>
          </a:prstGeom>
          <a:noFill/>
        </p:spPr>
        <p:txBody>
          <a:bodyPr wrap="square" rtlCol="0">
            <a:spAutoFit/>
          </a:bodyPr>
          <a:lstStyle/>
          <a:p>
            <a:r>
              <a:rPr lang="en-US" sz="3200" dirty="0" smtClean="0"/>
              <a:t>         </a:t>
            </a:r>
            <a:r>
              <a:rPr lang="en-US" sz="3600" dirty="0" smtClean="0">
                <a:solidFill>
                  <a:srgbClr val="FF0000"/>
                </a:solidFill>
              </a:rPr>
              <a:t>The Four </a:t>
            </a:r>
            <a:r>
              <a:rPr lang="en-US" sz="3600" dirty="0" err="1" smtClean="0">
                <a:solidFill>
                  <a:srgbClr val="FF0000"/>
                </a:solidFill>
              </a:rPr>
              <a:t>Colour</a:t>
            </a:r>
            <a:r>
              <a:rPr lang="en-US" sz="3600" dirty="0" smtClean="0">
                <a:solidFill>
                  <a:srgbClr val="FF0000"/>
                </a:solidFill>
              </a:rPr>
              <a:t> Theorem</a:t>
            </a:r>
            <a:endParaRPr lang="en-US" sz="3600" dirty="0">
              <a:solidFill>
                <a:srgbClr val="FF0000"/>
              </a:solidFill>
            </a:endParaRPr>
          </a:p>
        </p:txBody>
      </p:sp>
      <p:pic>
        <p:nvPicPr>
          <p:cNvPr id="2" name="Picture 1" descr="11478228_fullsiz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915" y="1200530"/>
            <a:ext cx="5285172" cy="4450115"/>
          </a:xfrm>
          <a:prstGeom prst="rect">
            <a:avLst/>
          </a:prstGeom>
        </p:spPr>
      </p:pic>
      <p:sp>
        <p:nvSpPr>
          <p:cNvPr id="3" name="TextBox 2"/>
          <p:cNvSpPr txBox="1"/>
          <p:nvPr/>
        </p:nvSpPr>
        <p:spPr>
          <a:xfrm>
            <a:off x="329231" y="6036765"/>
            <a:ext cx="8512974" cy="584776"/>
          </a:xfrm>
          <a:prstGeom prst="rect">
            <a:avLst/>
          </a:prstGeom>
          <a:noFill/>
        </p:spPr>
        <p:txBody>
          <a:bodyPr wrap="square" rtlCol="0">
            <a:spAutoFit/>
          </a:bodyPr>
          <a:lstStyle/>
          <a:p>
            <a:r>
              <a:rPr lang="en-US" sz="3200" dirty="0" smtClean="0">
                <a:solidFill>
                  <a:srgbClr val="0000FF"/>
                </a:solidFill>
              </a:rPr>
              <a:t>      Want to </a:t>
            </a:r>
            <a:r>
              <a:rPr lang="en-US" sz="3200" dirty="0" err="1" smtClean="0">
                <a:solidFill>
                  <a:srgbClr val="0000FF"/>
                </a:solidFill>
              </a:rPr>
              <a:t>colour</a:t>
            </a:r>
            <a:r>
              <a:rPr lang="en-US" sz="3200" dirty="0" smtClean="0">
                <a:solidFill>
                  <a:srgbClr val="0000FF"/>
                </a:solidFill>
              </a:rPr>
              <a:t> a map as cheaply as possible</a:t>
            </a:r>
            <a:endParaRPr lang="en-US" sz="3200" dirty="0">
              <a:solidFill>
                <a:srgbClr val="0000FF"/>
              </a:solidFill>
            </a:endParaRPr>
          </a:p>
        </p:txBody>
      </p:sp>
    </p:spTree>
    <p:extLst>
      <p:ext uri="{BB962C8B-B14F-4D97-AF65-F5344CB8AC3E}">
        <p14:creationId xmlns:p14="http://schemas.microsoft.com/office/powerpoint/2010/main" val="366850256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802" y="611516"/>
            <a:ext cx="7995611" cy="5816978"/>
          </a:xfrm>
          <a:prstGeom prst="rect">
            <a:avLst/>
          </a:prstGeom>
          <a:noFill/>
        </p:spPr>
        <p:txBody>
          <a:bodyPr wrap="square" rtlCol="0">
            <a:spAutoFit/>
          </a:bodyPr>
          <a:lstStyle/>
          <a:p>
            <a:r>
              <a:rPr lang="en-US" sz="3600" dirty="0" smtClean="0">
                <a:solidFill>
                  <a:srgbClr val="0000FF"/>
                </a:solidFill>
              </a:rPr>
              <a:t>Rules</a:t>
            </a:r>
            <a:endParaRPr lang="en-US" sz="3600" dirty="0"/>
          </a:p>
          <a:p>
            <a:endParaRPr lang="en-US" sz="2800" dirty="0" smtClean="0"/>
          </a:p>
          <a:p>
            <a:endParaRPr lang="en-US" sz="2800" dirty="0" smtClean="0"/>
          </a:p>
          <a:p>
            <a:pPr marL="342900" indent="-342900">
              <a:buFont typeface="+mj-lt"/>
              <a:buAutoNum type="arabicPeriod"/>
            </a:pPr>
            <a:r>
              <a:rPr lang="en-US" sz="2800" dirty="0" smtClean="0"/>
              <a:t>Each country must have</a:t>
            </a:r>
          </a:p>
          <a:p>
            <a:r>
              <a:rPr lang="en-US" sz="2800" dirty="0" smtClean="0"/>
              <a:t> </a:t>
            </a:r>
            <a:r>
              <a:rPr lang="en-US" sz="2800" dirty="0" smtClean="0">
                <a:solidFill>
                  <a:srgbClr val="FF0000"/>
                </a:solidFill>
              </a:rPr>
              <a:t>one </a:t>
            </a:r>
            <a:r>
              <a:rPr lang="en-US" sz="2800" dirty="0" err="1" smtClean="0">
                <a:solidFill>
                  <a:srgbClr val="FF0000"/>
                </a:solidFill>
              </a:rPr>
              <a:t>colour</a:t>
            </a:r>
            <a:endParaRPr lang="en-US" sz="2800" dirty="0" smtClean="0">
              <a:solidFill>
                <a:srgbClr val="FF0000"/>
              </a:solidFill>
            </a:endParaRPr>
          </a:p>
          <a:p>
            <a:endParaRPr lang="en-US" sz="2800" dirty="0" smtClean="0"/>
          </a:p>
          <a:p>
            <a:r>
              <a:rPr lang="en-US" sz="2800" dirty="0" smtClean="0"/>
              <a:t>2. Two countries which</a:t>
            </a:r>
          </a:p>
          <a:p>
            <a:r>
              <a:rPr lang="en-US" sz="2800" dirty="0" smtClean="0"/>
              <a:t> have a common border </a:t>
            </a:r>
          </a:p>
          <a:p>
            <a:r>
              <a:rPr lang="en-US" sz="2800" dirty="0" smtClean="0"/>
              <a:t>must have </a:t>
            </a:r>
            <a:r>
              <a:rPr lang="en-US" sz="2800" dirty="0" smtClean="0">
                <a:solidFill>
                  <a:srgbClr val="FF0000"/>
                </a:solidFill>
              </a:rPr>
              <a:t>different </a:t>
            </a:r>
            <a:r>
              <a:rPr lang="en-US" sz="2800" dirty="0" err="1" smtClean="0">
                <a:solidFill>
                  <a:srgbClr val="FF0000"/>
                </a:solidFill>
              </a:rPr>
              <a:t>colours</a:t>
            </a:r>
            <a:endParaRPr lang="en-US" sz="2800" dirty="0" smtClean="0">
              <a:solidFill>
                <a:srgbClr val="FF0000"/>
              </a:solidFill>
            </a:endParaRPr>
          </a:p>
          <a:p>
            <a:pPr marL="342900" indent="-342900">
              <a:buFont typeface="+mj-lt"/>
              <a:buAutoNum type="arabicPeriod"/>
            </a:pPr>
            <a:endParaRPr lang="en-US" sz="2800" dirty="0"/>
          </a:p>
          <a:p>
            <a:endParaRPr lang="en-US" sz="2800" dirty="0" smtClean="0"/>
          </a:p>
          <a:p>
            <a:endParaRPr lang="en-US" sz="2800" dirty="0" smtClean="0"/>
          </a:p>
          <a:p>
            <a:r>
              <a:rPr lang="en-US" sz="2800" dirty="0" smtClean="0">
                <a:solidFill>
                  <a:srgbClr val="CB3BB0"/>
                </a:solidFill>
              </a:rPr>
              <a:t>Q.  What is the smallest number of </a:t>
            </a:r>
            <a:r>
              <a:rPr lang="en-US" sz="2800" dirty="0" err="1" smtClean="0">
                <a:solidFill>
                  <a:srgbClr val="CB3BB0"/>
                </a:solidFill>
              </a:rPr>
              <a:t>colours</a:t>
            </a:r>
            <a:r>
              <a:rPr lang="en-US" sz="2800" dirty="0" smtClean="0">
                <a:solidFill>
                  <a:srgbClr val="CB3BB0"/>
                </a:solidFill>
              </a:rPr>
              <a:t> needed?</a:t>
            </a:r>
            <a:endParaRPr lang="en-US" sz="2800" dirty="0">
              <a:solidFill>
                <a:srgbClr val="CB3BB0"/>
              </a:solidFill>
            </a:endParaRPr>
          </a:p>
        </p:txBody>
      </p:sp>
      <p:pic>
        <p:nvPicPr>
          <p:cNvPr id="5" name="Picture 4" descr="England_Admin_Counties_1965-197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692" y="463300"/>
            <a:ext cx="3663769" cy="4544469"/>
          </a:xfrm>
          <a:prstGeom prst="rect">
            <a:avLst/>
          </a:prstGeom>
        </p:spPr>
      </p:pic>
    </p:spTree>
    <p:extLst>
      <p:ext uri="{BB962C8B-B14F-4D97-AF65-F5344CB8AC3E}">
        <p14:creationId xmlns:p14="http://schemas.microsoft.com/office/powerpoint/2010/main" val="238995497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3957" y="423357"/>
            <a:ext cx="6474877" cy="646331"/>
          </a:xfrm>
          <a:prstGeom prst="rect">
            <a:avLst/>
          </a:prstGeom>
          <a:noFill/>
        </p:spPr>
        <p:txBody>
          <a:bodyPr wrap="square" rtlCol="0">
            <a:spAutoFit/>
          </a:bodyPr>
          <a:lstStyle/>
          <a:p>
            <a:r>
              <a:rPr lang="en-US" sz="3600" dirty="0" smtClean="0"/>
              <a:t>     Must have </a:t>
            </a:r>
            <a:r>
              <a:rPr lang="en-US" sz="3600" dirty="0" smtClean="0">
                <a:solidFill>
                  <a:srgbClr val="0000FF"/>
                </a:solidFill>
              </a:rPr>
              <a:t>at least four </a:t>
            </a:r>
            <a:r>
              <a:rPr lang="en-US" sz="3600" dirty="0" err="1" smtClean="0">
                <a:solidFill>
                  <a:srgbClr val="0000FF"/>
                </a:solidFill>
              </a:rPr>
              <a:t>colours</a:t>
            </a:r>
            <a:endParaRPr lang="en-US" sz="3600" dirty="0">
              <a:solidFill>
                <a:srgbClr val="0000FF"/>
              </a:solidFill>
            </a:endParaRPr>
          </a:p>
        </p:txBody>
      </p:sp>
      <p:pic>
        <p:nvPicPr>
          <p:cNvPr id="5" name="Picture 4" descr="1200px-Fourcolorsmap.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187" y="1302663"/>
            <a:ext cx="5194697" cy="5194697"/>
          </a:xfrm>
          <a:prstGeom prst="rect">
            <a:avLst/>
          </a:prstGeom>
        </p:spPr>
      </p:pic>
    </p:spTree>
    <p:extLst>
      <p:ext uri="{BB962C8B-B14F-4D97-AF65-F5344CB8AC3E}">
        <p14:creationId xmlns:p14="http://schemas.microsoft.com/office/powerpoint/2010/main" val="88191350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875" y="376317"/>
            <a:ext cx="8528653" cy="1077218"/>
          </a:xfrm>
          <a:prstGeom prst="rect">
            <a:avLst/>
          </a:prstGeom>
          <a:noFill/>
        </p:spPr>
        <p:txBody>
          <a:bodyPr wrap="square" rtlCol="0">
            <a:spAutoFit/>
          </a:bodyPr>
          <a:lstStyle/>
          <a:p>
            <a:r>
              <a:rPr lang="en-US" sz="3200" dirty="0" smtClean="0"/>
              <a:t>Found ‘empirically’ that only four </a:t>
            </a:r>
            <a:r>
              <a:rPr lang="en-US" sz="3200" dirty="0" err="1" smtClean="0"/>
              <a:t>colours</a:t>
            </a:r>
            <a:r>
              <a:rPr lang="en-US" sz="3200" dirty="0" smtClean="0"/>
              <a:t> seemed to be needed </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07617" y="2132464"/>
            <a:ext cx="4374071" cy="3069213"/>
          </a:xfrm>
          <a:prstGeom prst="rect">
            <a:avLst/>
          </a:prstGeom>
          <a:extLst>
            <a:ext uri="{FAA26D3D-D897-4be2-8F04-BA451C77F1D7}">
              <ma14:placeholderFlag xmlns:ma14="http://schemas.microsoft.com/office/mac/drawingml/2011/main"/>
            </a:ext>
          </a:extLst>
        </p:spPr>
      </p:pic>
      <p:pic>
        <p:nvPicPr>
          <p:cNvPr id="6" name="Picture 5" descr="image424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719" y="1988577"/>
            <a:ext cx="3448287" cy="3342592"/>
          </a:xfrm>
          <a:prstGeom prst="rect">
            <a:avLst/>
          </a:prstGeom>
        </p:spPr>
      </p:pic>
      <p:sp>
        <p:nvSpPr>
          <p:cNvPr id="7" name="TextBox 6"/>
          <p:cNvSpPr txBox="1"/>
          <p:nvPr/>
        </p:nvSpPr>
        <p:spPr>
          <a:xfrm>
            <a:off x="297875" y="5660447"/>
            <a:ext cx="8528653" cy="954107"/>
          </a:xfrm>
          <a:prstGeom prst="rect">
            <a:avLst/>
          </a:prstGeom>
          <a:noFill/>
        </p:spPr>
        <p:txBody>
          <a:bodyPr wrap="square" rtlCol="0">
            <a:spAutoFit/>
          </a:bodyPr>
          <a:lstStyle/>
          <a:p>
            <a:r>
              <a:rPr lang="en-GB" sz="2800" dirty="0" smtClean="0"/>
              <a:t>Conjecture </a:t>
            </a:r>
            <a:r>
              <a:rPr lang="en-GB" sz="2800" dirty="0"/>
              <a:t>first proposed in 1852</a:t>
            </a:r>
            <a:r>
              <a:rPr lang="en-GB" sz="2800" baseline="30000" dirty="0"/>
              <a:t>  </a:t>
            </a:r>
            <a:r>
              <a:rPr lang="en-GB" sz="2800" dirty="0"/>
              <a:t>by Francis Guthrie, who was trying to colour the map of counties of England</a:t>
            </a:r>
            <a:r>
              <a:rPr lang="en-GB" sz="2800" dirty="0"/>
              <a:t> </a:t>
            </a:r>
            <a:endParaRPr lang="en-US" sz="2800" dirty="0"/>
          </a:p>
        </p:txBody>
      </p:sp>
    </p:spTree>
    <p:extLst>
      <p:ext uri="{BB962C8B-B14F-4D97-AF65-F5344CB8AC3E}">
        <p14:creationId xmlns:p14="http://schemas.microsoft.com/office/powerpoint/2010/main" val="3557939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253" y="595837"/>
            <a:ext cx="6286745" cy="5878533"/>
          </a:xfrm>
          <a:prstGeom prst="rect">
            <a:avLst/>
          </a:prstGeom>
          <a:noFill/>
        </p:spPr>
        <p:txBody>
          <a:bodyPr wrap="square" rtlCol="0">
            <a:spAutoFit/>
          </a:bodyPr>
          <a:lstStyle/>
          <a:p>
            <a:r>
              <a:rPr lang="en-US" sz="2800" dirty="0" smtClean="0"/>
              <a:t>‘Proof’ in 1879 by </a:t>
            </a:r>
            <a:r>
              <a:rPr lang="en-US" sz="2800" dirty="0" err="1" smtClean="0"/>
              <a:t>Kempe</a:t>
            </a:r>
            <a:endParaRPr lang="en-US" sz="2800" dirty="0" smtClean="0"/>
          </a:p>
          <a:p>
            <a:endParaRPr lang="en-US" sz="2800" dirty="0"/>
          </a:p>
          <a:p>
            <a:r>
              <a:rPr lang="en-US" sz="2800" dirty="0" smtClean="0"/>
              <a:t>Shown to be wrong. But became the</a:t>
            </a:r>
          </a:p>
          <a:p>
            <a:r>
              <a:rPr lang="en-US" sz="2800" dirty="0" smtClean="0"/>
              <a:t> ‘five </a:t>
            </a:r>
            <a:r>
              <a:rPr lang="en-US" sz="2800" dirty="0" err="1" smtClean="0"/>
              <a:t>colour</a:t>
            </a:r>
            <a:r>
              <a:rPr lang="en-US" sz="2800" dirty="0" smtClean="0"/>
              <a:t> theorem’  </a:t>
            </a:r>
          </a:p>
          <a:p>
            <a:endParaRPr lang="en-US" sz="2800" dirty="0"/>
          </a:p>
          <a:p>
            <a:r>
              <a:rPr lang="en-US" sz="3200" dirty="0" smtClean="0">
                <a:solidFill>
                  <a:srgbClr val="0000FF"/>
                </a:solidFill>
              </a:rPr>
              <a:t>Resisted proof for 100 years</a:t>
            </a:r>
          </a:p>
          <a:p>
            <a:endParaRPr lang="en-US" sz="2800" dirty="0"/>
          </a:p>
          <a:p>
            <a:r>
              <a:rPr lang="en-US" sz="2800" dirty="0" smtClean="0"/>
              <a:t>1976 the four </a:t>
            </a:r>
            <a:r>
              <a:rPr lang="en-US" sz="2800" dirty="0" err="1" smtClean="0"/>
              <a:t>colour</a:t>
            </a:r>
            <a:r>
              <a:rPr lang="en-US" sz="2800" dirty="0" smtClean="0"/>
              <a:t> theorem </a:t>
            </a:r>
          </a:p>
          <a:p>
            <a:r>
              <a:rPr lang="en-US" sz="2800" dirty="0" smtClean="0"/>
              <a:t>was proved by </a:t>
            </a:r>
          </a:p>
          <a:p>
            <a:r>
              <a:rPr lang="en-GB" sz="2800" dirty="0" smtClean="0">
                <a:solidFill>
                  <a:srgbClr val="CB3BB0"/>
                </a:solidFill>
              </a:rPr>
              <a:t>Kenneth </a:t>
            </a:r>
            <a:r>
              <a:rPr lang="en-GB" sz="2800" dirty="0" err="1">
                <a:solidFill>
                  <a:srgbClr val="CB3BB0"/>
                </a:solidFill>
              </a:rPr>
              <a:t>Appel</a:t>
            </a:r>
            <a:r>
              <a:rPr lang="en-GB" sz="2800" dirty="0">
                <a:solidFill>
                  <a:srgbClr val="CB3BB0"/>
                </a:solidFill>
              </a:rPr>
              <a:t> and Wolfgang </a:t>
            </a:r>
            <a:r>
              <a:rPr lang="en-GB" sz="2800" dirty="0" err="1" smtClean="0">
                <a:solidFill>
                  <a:srgbClr val="CB3BB0"/>
                </a:solidFill>
              </a:rPr>
              <a:t>Haken</a:t>
            </a:r>
            <a:endParaRPr lang="en-GB" sz="2800" dirty="0" smtClean="0">
              <a:solidFill>
                <a:srgbClr val="CB3BB0"/>
              </a:solidFill>
            </a:endParaRPr>
          </a:p>
          <a:p>
            <a:endParaRPr lang="en-GB" sz="2800" dirty="0">
              <a:solidFill>
                <a:srgbClr val="CB3BB0"/>
              </a:solidFill>
            </a:endParaRPr>
          </a:p>
          <a:p>
            <a:r>
              <a:rPr lang="en-GB" sz="2800" dirty="0" smtClean="0"/>
              <a:t>Proof was ‘by computer’ and was </a:t>
            </a:r>
          </a:p>
          <a:p>
            <a:r>
              <a:rPr lang="en-GB" sz="3600" dirty="0" smtClean="0">
                <a:solidFill>
                  <a:srgbClr val="FF0000"/>
                </a:solidFill>
              </a:rPr>
              <a:t>Very controversial </a:t>
            </a:r>
            <a:r>
              <a:rPr lang="en-US" sz="3600" dirty="0" smtClean="0">
                <a:solidFill>
                  <a:srgbClr val="FF0000"/>
                </a:solidFill>
              </a:rPr>
              <a:t> </a:t>
            </a:r>
            <a:endParaRPr lang="en-US" sz="3600" dirty="0">
              <a:solidFill>
                <a:srgbClr val="FF0000"/>
              </a:solidFill>
            </a:endParaRPr>
          </a:p>
        </p:txBody>
      </p:sp>
      <p:pic>
        <p:nvPicPr>
          <p:cNvPr id="5" name="Picture 4" descr="51VKHBRXY7L._SX326_BO1,204,203,200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440" y="689917"/>
            <a:ext cx="3023616" cy="4599952"/>
          </a:xfrm>
          <a:prstGeom prst="rect">
            <a:avLst/>
          </a:prstGeom>
        </p:spPr>
      </p:pic>
    </p:spTree>
    <p:extLst>
      <p:ext uri="{BB962C8B-B14F-4D97-AF65-F5344CB8AC3E}">
        <p14:creationId xmlns:p14="http://schemas.microsoft.com/office/powerpoint/2010/main" val="36117024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073" y="329278"/>
            <a:ext cx="8732461" cy="1077218"/>
          </a:xfrm>
          <a:prstGeom prst="rect">
            <a:avLst/>
          </a:prstGeom>
          <a:noFill/>
        </p:spPr>
        <p:txBody>
          <a:bodyPr wrap="square" rtlCol="0">
            <a:spAutoFit/>
          </a:bodyPr>
          <a:lstStyle/>
          <a:p>
            <a:r>
              <a:rPr lang="en-US" sz="3200" dirty="0" smtClean="0">
                <a:solidFill>
                  <a:srgbClr val="CB3BB0"/>
                </a:solidFill>
              </a:rPr>
              <a:t>Now a very important result in communications technology</a:t>
            </a:r>
            <a:endParaRPr lang="en-US" sz="3200" dirty="0">
              <a:solidFill>
                <a:srgbClr val="CB3BB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18616" y="1997409"/>
            <a:ext cx="5816408" cy="4860591"/>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8064271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139" y="580155"/>
            <a:ext cx="8277809" cy="5632311"/>
          </a:xfrm>
          <a:prstGeom prst="rect">
            <a:avLst/>
          </a:prstGeom>
          <a:noFill/>
        </p:spPr>
        <p:txBody>
          <a:bodyPr wrap="square" rtlCol="0">
            <a:spAutoFit/>
          </a:bodyPr>
          <a:lstStyle/>
          <a:p>
            <a:r>
              <a:rPr lang="en-US" sz="3200" dirty="0" smtClean="0">
                <a:solidFill>
                  <a:srgbClr val="CB3BB0"/>
                </a:solidFill>
              </a:rPr>
              <a:t>The Truth </a:t>
            </a:r>
            <a:endParaRPr lang="en-US" sz="3200" dirty="0"/>
          </a:p>
          <a:p>
            <a:endParaRPr lang="en-US" sz="3200" dirty="0" smtClean="0"/>
          </a:p>
          <a:p>
            <a:r>
              <a:rPr lang="en-US" sz="3200" dirty="0" smtClean="0"/>
              <a:t>The four </a:t>
            </a:r>
            <a:r>
              <a:rPr lang="en-US" sz="3200" dirty="0" err="1" smtClean="0"/>
              <a:t>colour</a:t>
            </a:r>
            <a:r>
              <a:rPr lang="en-US" sz="3200" dirty="0" smtClean="0"/>
              <a:t> theorem applies to all non contiguous planar graphs</a:t>
            </a:r>
          </a:p>
          <a:p>
            <a:endParaRPr lang="en-US" sz="3200" dirty="0"/>
          </a:p>
          <a:p>
            <a:endParaRPr lang="en-US" sz="3200" dirty="0"/>
          </a:p>
          <a:p>
            <a:r>
              <a:rPr lang="en-US" sz="3200" dirty="0" smtClean="0">
                <a:solidFill>
                  <a:srgbClr val="0000FF"/>
                </a:solidFill>
              </a:rPr>
              <a:t>The Myth </a:t>
            </a:r>
            <a:r>
              <a:rPr lang="en-US" sz="3200" dirty="0" smtClean="0"/>
              <a:t>       </a:t>
            </a:r>
          </a:p>
          <a:p>
            <a:endParaRPr lang="en-US" sz="3200" dirty="0"/>
          </a:p>
          <a:p>
            <a:r>
              <a:rPr lang="en-US" sz="3200" dirty="0" smtClean="0"/>
              <a:t> It works for maps</a:t>
            </a:r>
          </a:p>
          <a:p>
            <a:endParaRPr lang="en-US" sz="3200" dirty="0"/>
          </a:p>
          <a:p>
            <a:r>
              <a:rPr lang="en-US" sz="3200" dirty="0" smtClean="0">
                <a:solidFill>
                  <a:srgbClr val="FF0000"/>
                </a:solidFill>
              </a:rPr>
              <a:t>                             </a:t>
            </a:r>
            <a:r>
              <a:rPr lang="en-US" sz="4000" dirty="0" smtClean="0">
                <a:solidFill>
                  <a:srgbClr val="FF0000"/>
                </a:solidFill>
              </a:rPr>
              <a:t>It doesn’t!</a:t>
            </a:r>
            <a:endParaRPr lang="en-US" sz="4000" dirty="0">
              <a:solidFill>
                <a:srgbClr val="FF0000"/>
              </a:solidFill>
            </a:endParaRPr>
          </a:p>
        </p:txBody>
      </p:sp>
    </p:spTree>
    <p:extLst>
      <p:ext uri="{BB962C8B-B14F-4D97-AF65-F5344CB8AC3E}">
        <p14:creationId xmlns:p14="http://schemas.microsoft.com/office/powerpoint/2010/main" val="291311664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553" y="454717"/>
            <a:ext cx="8967626" cy="584776"/>
          </a:xfrm>
          <a:prstGeom prst="rect">
            <a:avLst/>
          </a:prstGeom>
          <a:noFill/>
        </p:spPr>
        <p:txBody>
          <a:bodyPr wrap="square" rtlCol="0">
            <a:spAutoFit/>
          </a:bodyPr>
          <a:lstStyle/>
          <a:p>
            <a:r>
              <a:rPr lang="en-US" sz="3200" dirty="0" smtClean="0"/>
              <a:t>A map which </a:t>
            </a:r>
            <a:r>
              <a:rPr lang="en-US" sz="3200" dirty="0" smtClean="0">
                <a:solidFill>
                  <a:srgbClr val="0000FF"/>
                </a:solidFill>
              </a:rPr>
              <a:t>cannot be </a:t>
            </a:r>
            <a:r>
              <a:rPr lang="en-US" sz="3200" dirty="0" err="1" smtClean="0">
                <a:solidFill>
                  <a:srgbClr val="0000FF"/>
                </a:solidFill>
              </a:rPr>
              <a:t>coloured</a:t>
            </a:r>
            <a:r>
              <a:rPr lang="en-US" sz="3200" dirty="0" smtClean="0">
                <a:solidFill>
                  <a:srgbClr val="0000FF"/>
                </a:solidFill>
              </a:rPr>
              <a:t> </a:t>
            </a:r>
            <a:r>
              <a:rPr lang="en-US" sz="3200" dirty="0" smtClean="0"/>
              <a:t>with four </a:t>
            </a:r>
            <a:r>
              <a:rPr lang="en-US" sz="3200" dirty="0" err="1" smtClean="0"/>
              <a:t>colours</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69890" y="1102213"/>
            <a:ext cx="11946382" cy="5697687"/>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5267697" y="2179506"/>
            <a:ext cx="1363957" cy="830997"/>
          </a:xfrm>
          <a:prstGeom prst="rect">
            <a:avLst/>
          </a:prstGeom>
          <a:noFill/>
        </p:spPr>
        <p:txBody>
          <a:bodyPr wrap="square" rtlCol="0">
            <a:spAutoFit/>
          </a:bodyPr>
          <a:lstStyle/>
          <a:p>
            <a:r>
              <a:rPr lang="en-US" sz="2400" dirty="0" smtClean="0">
                <a:solidFill>
                  <a:srgbClr val="FF0000"/>
                </a:solidFill>
              </a:rPr>
              <a:t>Lake Gresham</a:t>
            </a:r>
            <a:endParaRPr lang="en-US" sz="2400" dirty="0">
              <a:solidFill>
                <a:srgbClr val="FF0000"/>
              </a:solidFill>
            </a:endParaRPr>
          </a:p>
        </p:txBody>
      </p:sp>
      <p:sp>
        <p:nvSpPr>
          <p:cNvPr id="7" name="TextBox 6"/>
          <p:cNvSpPr txBox="1"/>
          <p:nvPr/>
        </p:nvSpPr>
        <p:spPr>
          <a:xfrm>
            <a:off x="3162465" y="4244866"/>
            <a:ext cx="1363957" cy="830997"/>
          </a:xfrm>
          <a:prstGeom prst="rect">
            <a:avLst/>
          </a:prstGeom>
          <a:noFill/>
        </p:spPr>
        <p:txBody>
          <a:bodyPr wrap="square" rtlCol="0">
            <a:spAutoFit/>
          </a:bodyPr>
          <a:lstStyle/>
          <a:p>
            <a:r>
              <a:rPr lang="en-US" sz="2400" dirty="0" smtClean="0">
                <a:solidFill>
                  <a:srgbClr val="FF0000"/>
                </a:solidFill>
              </a:rPr>
              <a:t>Lake College</a:t>
            </a:r>
            <a:endParaRPr lang="en-US" sz="2400" dirty="0">
              <a:solidFill>
                <a:srgbClr val="FF0000"/>
              </a:solidFill>
            </a:endParaRPr>
          </a:p>
        </p:txBody>
      </p:sp>
      <p:sp>
        <p:nvSpPr>
          <p:cNvPr id="8" name="TextBox 7"/>
          <p:cNvSpPr txBox="1"/>
          <p:nvPr/>
        </p:nvSpPr>
        <p:spPr>
          <a:xfrm>
            <a:off x="3386372" y="3355499"/>
            <a:ext cx="156777" cy="584776"/>
          </a:xfrm>
          <a:prstGeom prst="rect">
            <a:avLst/>
          </a:prstGeom>
          <a:noFill/>
        </p:spPr>
        <p:txBody>
          <a:bodyPr wrap="square" rtlCol="0">
            <a:spAutoFit/>
          </a:bodyPr>
          <a:lstStyle/>
          <a:p>
            <a:r>
              <a:rPr lang="en-US" sz="3200" dirty="0" smtClean="0"/>
              <a:t>1</a:t>
            </a:r>
            <a:endParaRPr lang="en-US" sz="3200" dirty="0"/>
          </a:p>
        </p:txBody>
      </p:sp>
      <p:sp>
        <p:nvSpPr>
          <p:cNvPr id="9" name="TextBox 8"/>
          <p:cNvSpPr txBox="1"/>
          <p:nvPr/>
        </p:nvSpPr>
        <p:spPr>
          <a:xfrm>
            <a:off x="4107551" y="2571505"/>
            <a:ext cx="344909" cy="584776"/>
          </a:xfrm>
          <a:prstGeom prst="rect">
            <a:avLst/>
          </a:prstGeom>
          <a:noFill/>
        </p:spPr>
        <p:txBody>
          <a:bodyPr wrap="square" rtlCol="0">
            <a:spAutoFit/>
          </a:bodyPr>
          <a:lstStyle/>
          <a:p>
            <a:r>
              <a:rPr lang="en-US" sz="3200" dirty="0" smtClean="0"/>
              <a:t>2</a:t>
            </a:r>
            <a:endParaRPr lang="en-US" sz="3200" dirty="0"/>
          </a:p>
        </p:txBody>
      </p:sp>
      <p:sp>
        <p:nvSpPr>
          <p:cNvPr id="11" name="TextBox 10"/>
          <p:cNvSpPr txBox="1"/>
          <p:nvPr/>
        </p:nvSpPr>
        <p:spPr>
          <a:xfrm>
            <a:off x="5326055" y="3805825"/>
            <a:ext cx="344909" cy="584776"/>
          </a:xfrm>
          <a:prstGeom prst="rect">
            <a:avLst/>
          </a:prstGeom>
          <a:noFill/>
        </p:spPr>
        <p:txBody>
          <a:bodyPr wrap="square" rtlCol="0">
            <a:spAutoFit/>
          </a:bodyPr>
          <a:lstStyle/>
          <a:p>
            <a:r>
              <a:rPr lang="en-US" sz="3200" dirty="0" smtClean="0"/>
              <a:t>3</a:t>
            </a:r>
            <a:endParaRPr lang="en-US" sz="3200" dirty="0"/>
          </a:p>
        </p:txBody>
      </p:sp>
      <p:sp>
        <p:nvSpPr>
          <p:cNvPr id="12" name="TextBox 11"/>
          <p:cNvSpPr txBox="1"/>
          <p:nvPr/>
        </p:nvSpPr>
        <p:spPr>
          <a:xfrm>
            <a:off x="2284523" y="2723905"/>
            <a:ext cx="344909" cy="584776"/>
          </a:xfrm>
          <a:prstGeom prst="rect">
            <a:avLst/>
          </a:prstGeom>
          <a:noFill/>
        </p:spPr>
        <p:txBody>
          <a:bodyPr wrap="square" rtlCol="0">
            <a:spAutoFit/>
          </a:bodyPr>
          <a:lstStyle/>
          <a:p>
            <a:r>
              <a:rPr lang="en-US" sz="3200" dirty="0"/>
              <a:t>4</a:t>
            </a:r>
            <a:endParaRPr lang="en-US" sz="3200" dirty="0" smtClean="0"/>
          </a:p>
        </p:txBody>
      </p:sp>
    </p:spTree>
    <p:extLst>
      <p:ext uri="{BB962C8B-B14F-4D97-AF65-F5344CB8AC3E}">
        <p14:creationId xmlns:p14="http://schemas.microsoft.com/office/powerpoint/2010/main" val="249776659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562" y="203837"/>
            <a:ext cx="7007918" cy="1569660"/>
          </a:xfrm>
          <a:prstGeom prst="rect">
            <a:avLst/>
          </a:prstGeom>
          <a:noFill/>
        </p:spPr>
        <p:txBody>
          <a:bodyPr wrap="square" rtlCol="0">
            <a:spAutoFit/>
          </a:bodyPr>
          <a:lstStyle/>
          <a:p>
            <a:r>
              <a:rPr lang="en-US" sz="3200" dirty="0" smtClean="0"/>
              <a:t>Problem:         The sea is always </a:t>
            </a:r>
            <a:r>
              <a:rPr lang="en-US" sz="3200" dirty="0" smtClean="0">
                <a:solidFill>
                  <a:srgbClr val="3366FF"/>
                </a:solidFill>
              </a:rPr>
              <a:t>blue</a:t>
            </a:r>
            <a:endParaRPr lang="en-US" sz="3200" dirty="0"/>
          </a:p>
          <a:p>
            <a:endParaRPr lang="en-US" sz="3200" dirty="0" smtClean="0"/>
          </a:p>
          <a:p>
            <a:r>
              <a:rPr lang="en-US" sz="3200" dirty="0"/>
              <a:t> </a:t>
            </a:r>
            <a:r>
              <a:rPr lang="en-US" sz="3200" dirty="0" smtClean="0"/>
              <a:t>                         Empires can be </a:t>
            </a:r>
            <a:r>
              <a:rPr lang="en-US" sz="3200" dirty="0" smtClean="0">
                <a:solidFill>
                  <a:srgbClr val="FF0000"/>
                </a:solidFill>
              </a:rPr>
              <a:t>red</a:t>
            </a:r>
            <a:endParaRPr lang="en-US" sz="3200" dirty="0">
              <a:solidFill>
                <a:srgbClr val="FF0000"/>
              </a:solidFill>
            </a:endParaRPr>
          </a:p>
        </p:txBody>
      </p:sp>
      <p:pic>
        <p:nvPicPr>
          <p:cNvPr id="5" name="Picture 4" descr="74172434-map-of-the-world-1920-british-empire-illustrated-in-gray-and-red-colo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875" y="1958916"/>
            <a:ext cx="6596314" cy="4033900"/>
          </a:xfrm>
          <a:prstGeom prst="rect">
            <a:avLst/>
          </a:prstGeom>
        </p:spPr>
      </p:pic>
      <p:sp>
        <p:nvSpPr>
          <p:cNvPr id="6" name="TextBox 5"/>
          <p:cNvSpPr txBox="1"/>
          <p:nvPr/>
        </p:nvSpPr>
        <p:spPr>
          <a:xfrm>
            <a:off x="156777" y="6162204"/>
            <a:ext cx="8795172" cy="584776"/>
          </a:xfrm>
          <a:prstGeom prst="rect">
            <a:avLst/>
          </a:prstGeom>
          <a:noFill/>
        </p:spPr>
        <p:txBody>
          <a:bodyPr wrap="square" rtlCol="0">
            <a:spAutoFit/>
          </a:bodyPr>
          <a:lstStyle/>
          <a:p>
            <a:r>
              <a:rPr lang="en-US" sz="3200" dirty="0" smtClean="0">
                <a:solidFill>
                  <a:srgbClr val="CB3BB0"/>
                </a:solidFill>
              </a:rPr>
              <a:t>  Maps like this often need more than four </a:t>
            </a:r>
            <a:r>
              <a:rPr lang="en-US" sz="3200" dirty="0" err="1" smtClean="0">
                <a:solidFill>
                  <a:srgbClr val="CB3BB0"/>
                </a:solidFill>
              </a:rPr>
              <a:t>colours</a:t>
            </a:r>
            <a:endParaRPr lang="en-US" sz="3200" dirty="0">
              <a:solidFill>
                <a:srgbClr val="CB3BB0"/>
              </a:solidFill>
            </a:endParaRPr>
          </a:p>
        </p:txBody>
      </p:sp>
    </p:spTree>
    <p:extLst>
      <p:ext uri="{BB962C8B-B14F-4D97-AF65-F5344CB8AC3E}">
        <p14:creationId xmlns:p14="http://schemas.microsoft.com/office/powerpoint/2010/main" val="36498689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356" y="737413"/>
            <a:ext cx="9143999" cy="6083348"/>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1757040" y="58556"/>
            <a:ext cx="4766622" cy="584776"/>
          </a:xfrm>
          <a:prstGeom prst="rect">
            <a:avLst/>
          </a:prstGeom>
          <a:noFill/>
        </p:spPr>
        <p:txBody>
          <a:bodyPr wrap="square" rtlCol="0">
            <a:spAutoFit/>
          </a:bodyPr>
          <a:lstStyle/>
          <a:p>
            <a:r>
              <a:rPr lang="en-US" sz="3200" dirty="0" smtClean="0">
                <a:solidFill>
                  <a:srgbClr val="FF0000"/>
                </a:solidFill>
              </a:rPr>
              <a:t>          Dido of Carthage</a:t>
            </a:r>
            <a:endParaRPr lang="en-US" sz="3200" dirty="0">
              <a:solidFill>
                <a:srgbClr val="FF0000"/>
              </a:solidFill>
            </a:endParaRPr>
          </a:p>
        </p:txBody>
      </p:sp>
    </p:spTree>
    <p:extLst>
      <p:ext uri="{BB962C8B-B14F-4D97-AF65-F5344CB8AC3E}">
        <p14:creationId xmlns:p14="http://schemas.microsoft.com/office/powerpoint/2010/main" val="295318234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536" y="548797"/>
            <a:ext cx="7399859" cy="646331"/>
          </a:xfrm>
          <a:prstGeom prst="rect">
            <a:avLst/>
          </a:prstGeom>
          <a:noFill/>
        </p:spPr>
        <p:txBody>
          <a:bodyPr wrap="square" rtlCol="0">
            <a:spAutoFit/>
          </a:bodyPr>
          <a:lstStyle/>
          <a:p>
            <a:r>
              <a:rPr lang="en-US" sz="3600" dirty="0" smtClean="0">
                <a:solidFill>
                  <a:srgbClr val="CB3BB0"/>
                </a:solidFill>
              </a:rPr>
              <a:t>           Cutting a cake</a:t>
            </a:r>
            <a:endParaRPr lang="en-US" sz="3600" dirty="0">
              <a:solidFill>
                <a:srgbClr val="CB3BB0"/>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21173" y="2869423"/>
            <a:ext cx="6613204" cy="4202216"/>
          </a:xfrm>
          <a:prstGeom prst="rect">
            <a:avLst/>
          </a:prstGeom>
          <a:extLst>
            <a:ext uri="{FAA26D3D-D897-4be2-8F04-BA451C77F1D7}">
              <ma14:placeholderFlag xmlns:ma14="http://schemas.microsoft.com/office/mac/drawingml/2011/main"/>
            </a:ext>
          </a:extLst>
        </p:spPr>
      </p:pic>
      <p:sp>
        <p:nvSpPr>
          <p:cNvPr id="7" name="TextBox 6"/>
          <p:cNvSpPr txBox="1"/>
          <p:nvPr/>
        </p:nvSpPr>
        <p:spPr>
          <a:xfrm>
            <a:off x="1834299" y="2681275"/>
            <a:ext cx="5879114" cy="646331"/>
          </a:xfrm>
          <a:prstGeom prst="rect">
            <a:avLst/>
          </a:prstGeom>
          <a:noFill/>
        </p:spPr>
        <p:txBody>
          <a:bodyPr wrap="square" rtlCol="0">
            <a:spAutoFit/>
          </a:bodyPr>
          <a:lstStyle/>
          <a:p>
            <a:r>
              <a:rPr lang="en-US" sz="3600" dirty="0" smtClean="0">
                <a:solidFill>
                  <a:srgbClr val="0000FF"/>
                </a:solidFill>
              </a:rPr>
              <a:t>Fair cut            Unfair cut           </a:t>
            </a:r>
            <a:endParaRPr lang="en-US" sz="3600" dirty="0">
              <a:solidFill>
                <a:srgbClr val="0000FF"/>
              </a:solidFill>
            </a:endParaRPr>
          </a:p>
        </p:txBody>
      </p:sp>
      <p:sp>
        <p:nvSpPr>
          <p:cNvPr id="8" name="TextBox 7"/>
          <p:cNvSpPr txBox="1"/>
          <p:nvPr/>
        </p:nvSpPr>
        <p:spPr>
          <a:xfrm>
            <a:off x="987695" y="1599351"/>
            <a:ext cx="5659638" cy="584776"/>
          </a:xfrm>
          <a:prstGeom prst="rect">
            <a:avLst/>
          </a:prstGeom>
          <a:noFill/>
        </p:spPr>
        <p:txBody>
          <a:bodyPr wrap="square" rtlCol="0">
            <a:spAutoFit/>
          </a:bodyPr>
          <a:lstStyle/>
          <a:p>
            <a:r>
              <a:rPr lang="en-US" sz="3200" dirty="0" smtClean="0">
                <a:solidFill>
                  <a:srgbClr val="FF0000"/>
                </a:solidFill>
              </a:rPr>
              <a:t>    How do you cut a cake fairly?</a:t>
            </a:r>
            <a:endParaRPr lang="en-US" sz="3200" dirty="0">
              <a:solidFill>
                <a:srgbClr val="FF0000"/>
              </a:solidFill>
            </a:endParaRPr>
          </a:p>
        </p:txBody>
      </p:sp>
      <p:pic>
        <p:nvPicPr>
          <p:cNvPr id="5" name="Picture 4" descr="97801992059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980" y="214131"/>
            <a:ext cx="1848638" cy="2770439"/>
          </a:xfrm>
          <a:prstGeom prst="rect">
            <a:avLst/>
          </a:prstGeom>
        </p:spPr>
      </p:pic>
    </p:spTree>
    <p:extLst>
      <p:ext uri="{BB962C8B-B14F-4D97-AF65-F5344CB8AC3E}">
        <p14:creationId xmlns:p14="http://schemas.microsoft.com/office/powerpoint/2010/main" val="40335302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681" y="548797"/>
            <a:ext cx="8654073" cy="6063198"/>
          </a:xfrm>
          <a:prstGeom prst="rect">
            <a:avLst/>
          </a:prstGeom>
          <a:noFill/>
        </p:spPr>
        <p:txBody>
          <a:bodyPr wrap="square" rtlCol="0">
            <a:spAutoFit/>
          </a:bodyPr>
          <a:lstStyle/>
          <a:p>
            <a:r>
              <a:rPr lang="en-US" sz="3600" dirty="0" smtClean="0">
                <a:solidFill>
                  <a:srgbClr val="CB3BB0"/>
                </a:solidFill>
              </a:rPr>
              <a:t>The Myth:     </a:t>
            </a:r>
            <a:r>
              <a:rPr lang="en-US" sz="3200" i="1" dirty="0" smtClean="0">
                <a:solidFill>
                  <a:srgbClr val="3366FF"/>
                </a:solidFill>
              </a:rPr>
              <a:t>The I cut, you choose, method</a:t>
            </a:r>
          </a:p>
          <a:p>
            <a:endParaRPr lang="en-US" sz="3200" dirty="0">
              <a:solidFill>
                <a:srgbClr val="3366FF"/>
              </a:solidFill>
            </a:endParaRPr>
          </a:p>
          <a:p>
            <a:r>
              <a:rPr lang="en-GB" sz="3200" dirty="0"/>
              <a:t>O</a:t>
            </a:r>
            <a:r>
              <a:rPr lang="en-GB" sz="3200" dirty="0" smtClean="0"/>
              <a:t>ne </a:t>
            </a:r>
            <a:r>
              <a:rPr lang="en-GB" sz="3200" dirty="0"/>
              <a:t>party divides up the </a:t>
            </a:r>
            <a:r>
              <a:rPr lang="en-GB" sz="3200" dirty="0" smtClean="0"/>
              <a:t>cake</a:t>
            </a:r>
          </a:p>
          <a:p>
            <a:r>
              <a:rPr lang="en-GB" sz="3200" dirty="0" smtClean="0"/>
              <a:t>The </a:t>
            </a:r>
            <a:r>
              <a:rPr lang="en-GB" sz="3200" dirty="0"/>
              <a:t>second party then has the first </a:t>
            </a:r>
            <a:r>
              <a:rPr lang="en-GB" sz="3200" dirty="0" smtClean="0"/>
              <a:t>choice </a:t>
            </a:r>
          </a:p>
          <a:p>
            <a:endParaRPr lang="en-GB" sz="3200" dirty="0"/>
          </a:p>
          <a:p>
            <a:r>
              <a:rPr lang="en-GB" sz="3200" dirty="0" smtClean="0">
                <a:solidFill>
                  <a:srgbClr val="3366FF"/>
                </a:solidFill>
              </a:rPr>
              <a:t>Reasoning: it </a:t>
            </a:r>
            <a:r>
              <a:rPr lang="en-GB" sz="3200" dirty="0">
                <a:solidFill>
                  <a:srgbClr val="3366FF"/>
                </a:solidFill>
              </a:rPr>
              <a:t>is clearly in the interests </a:t>
            </a:r>
            <a:endParaRPr lang="en-GB" sz="3200" dirty="0" smtClean="0">
              <a:solidFill>
                <a:srgbClr val="3366FF"/>
              </a:solidFill>
            </a:endParaRPr>
          </a:p>
          <a:p>
            <a:r>
              <a:rPr lang="en-GB" sz="3200" dirty="0" smtClean="0">
                <a:solidFill>
                  <a:srgbClr val="3366FF"/>
                </a:solidFill>
              </a:rPr>
              <a:t>of </a:t>
            </a:r>
            <a:r>
              <a:rPr lang="en-GB" sz="3200" dirty="0">
                <a:solidFill>
                  <a:srgbClr val="3366FF"/>
                </a:solidFill>
              </a:rPr>
              <a:t>the first party to cut the cake as fairly as </a:t>
            </a:r>
            <a:r>
              <a:rPr lang="en-GB" sz="3200" dirty="0" smtClean="0">
                <a:solidFill>
                  <a:srgbClr val="3366FF"/>
                </a:solidFill>
              </a:rPr>
              <a:t>possible </a:t>
            </a:r>
          </a:p>
          <a:p>
            <a:endParaRPr lang="en-GB" sz="3200" dirty="0" smtClean="0"/>
          </a:p>
          <a:p>
            <a:r>
              <a:rPr lang="en-GB" sz="3200" dirty="0" smtClean="0">
                <a:solidFill>
                  <a:srgbClr val="FF0000"/>
                </a:solidFill>
              </a:rPr>
              <a:t>Then, </a:t>
            </a:r>
            <a:r>
              <a:rPr lang="en-GB" sz="3200" dirty="0">
                <a:solidFill>
                  <a:srgbClr val="FF0000"/>
                </a:solidFill>
              </a:rPr>
              <a:t>no matter how the second party choses, the remaining piece will be as close to ½ of the original as it is possible to </a:t>
            </a:r>
            <a:r>
              <a:rPr lang="en-GB" sz="3200" dirty="0" smtClean="0">
                <a:solidFill>
                  <a:srgbClr val="FF0000"/>
                </a:solidFill>
              </a:rPr>
              <a:t>get</a:t>
            </a:r>
            <a:endParaRPr lang="en-US" sz="3200" dirty="0">
              <a:solidFill>
                <a:srgbClr val="FF0000"/>
              </a:solidFill>
            </a:endParaRPr>
          </a:p>
        </p:txBody>
      </p:sp>
    </p:spTree>
    <p:extLst>
      <p:ext uri="{BB962C8B-B14F-4D97-AF65-F5344CB8AC3E}">
        <p14:creationId xmlns:p14="http://schemas.microsoft.com/office/powerpoint/2010/main" val="355756805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3297" y="956472"/>
            <a:ext cx="7917223" cy="4862870"/>
          </a:xfrm>
          <a:prstGeom prst="rect">
            <a:avLst/>
          </a:prstGeom>
          <a:noFill/>
        </p:spPr>
        <p:txBody>
          <a:bodyPr wrap="square" rtlCol="0">
            <a:spAutoFit/>
          </a:bodyPr>
          <a:lstStyle/>
          <a:p>
            <a:r>
              <a:rPr lang="en-US" sz="3200" dirty="0" smtClean="0">
                <a:solidFill>
                  <a:srgbClr val="3366FF"/>
                </a:solidFill>
              </a:rPr>
              <a:t>Problem:</a:t>
            </a:r>
          </a:p>
          <a:p>
            <a:endParaRPr lang="en-US" sz="3200" dirty="0" smtClean="0">
              <a:solidFill>
                <a:srgbClr val="3366FF"/>
              </a:solidFill>
            </a:endParaRPr>
          </a:p>
          <a:p>
            <a:endParaRPr lang="en-US" dirty="0"/>
          </a:p>
          <a:p>
            <a:r>
              <a:rPr lang="en-US" sz="3200" dirty="0" smtClean="0">
                <a:solidFill>
                  <a:srgbClr val="FF0000"/>
                </a:solidFill>
              </a:rPr>
              <a:t>This method gives an overwhelming advantage to the person who choses first</a:t>
            </a:r>
          </a:p>
          <a:p>
            <a:endParaRPr lang="en-US" sz="3200" dirty="0">
              <a:solidFill>
                <a:srgbClr val="FF0000"/>
              </a:solidFill>
            </a:endParaRPr>
          </a:p>
          <a:p>
            <a:endParaRPr lang="en-US" sz="3200" dirty="0" smtClean="0">
              <a:solidFill>
                <a:srgbClr val="FF0000"/>
              </a:solidFill>
            </a:endParaRPr>
          </a:p>
          <a:p>
            <a:r>
              <a:rPr lang="en-US" sz="3200" dirty="0" smtClean="0">
                <a:solidFill>
                  <a:srgbClr val="3366FF"/>
                </a:solidFill>
              </a:rPr>
              <a:t>A much better method is to use </a:t>
            </a:r>
            <a:r>
              <a:rPr lang="en-US" sz="3600" dirty="0" smtClean="0">
                <a:solidFill>
                  <a:srgbClr val="CB3BB0"/>
                </a:solidFill>
              </a:rPr>
              <a:t>iteration</a:t>
            </a:r>
          </a:p>
          <a:p>
            <a:endParaRPr lang="en-US" sz="3200" dirty="0">
              <a:solidFill>
                <a:srgbClr val="FF0000"/>
              </a:solidFill>
            </a:endParaRPr>
          </a:p>
          <a:p>
            <a:r>
              <a:rPr lang="en-US" sz="3200" dirty="0" smtClean="0">
                <a:solidFill>
                  <a:srgbClr val="FF0000"/>
                </a:solidFill>
              </a:rPr>
              <a:t>This is how a computer would do it</a:t>
            </a:r>
            <a:endParaRPr lang="en-US" sz="3200" dirty="0">
              <a:solidFill>
                <a:srgbClr val="FF0000"/>
              </a:solidFill>
            </a:endParaRPr>
          </a:p>
        </p:txBody>
      </p:sp>
    </p:spTree>
    <p:extLst>
      <p:ext uri="{BB962C8B-B14F-4D97-AF65-F5344CB8AC3E}">
        <p14:creationId xmlns:p14="http://schemas.microsoft.com/office/powerpoint/2010/main" val="251112742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51150" y="288123"/>
            <a:ext cx="4423288" cy="3083055"/>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3270689" y="3261423"/>
            <a:ext cx="4615187" cy="3597436"/>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642784" y="1019194"/>
            <a:ext cx="2884691" cy="646331"/>
          </a:xfrm>
          <a:prstGeom prst="rect">
            <a:avLst/>
          </a:prstGeom>
          <a:noFill/>
        </p:spPr>
        <p:txBody>
          <a:bodyPr wrap="square" rtlCol="0">
            <a:spAutoFit/>
          </a:bodyPr>
          <a:lstStyle/>
          <a:p>
            <a:r>
              <a:rPr lang="en-US" sz="3600" dirty="0">
                <a:solidFill>
                  <a:srgbClr val="FF0000"/>
                </a:solidFill>
              </a:rPr>
              <a:t>First Cut</a:t>
            </a:r>
            <a:endParaRPr lang="en-US" sz="3600" dirty="0">
              <a:solidFill>
                <a:srgbClr val="FF0000"/>
              </a:solidFill>
            </a:endParaRPr>
          </a:p>
        </p:txBody>
      </p:sp>
      <p:sp>
        <p:nvSpPr>
          <p:cNvPr id="7" name="TextBox 6"/>
          <p:cNvSpPr txBox="1"/>
          <p:nvPr/>
        </p:nvSpPr>
        <p:spPr>
          <a:xfrm>
            <a:off x="795184" y="4636874"/>
            <a:ext cx="2884691" cy="646331"/>
          </a:xfrm>
          <a:prstGeom prst="rect">
            <a:avLst/>
          </a:prstGeom>
          <a:noFill/>
        </p:spPr>
        <p:txBody>
          <a:bodyPr wrap="square" rtlCol="0">
            <a:spAutoFit/>
          </a:bodyPr>
          <a:lstStyle/>
          <a:p>
            <a:r>
              <a:rPr lang="en-US" sz="3600" dirty="0" smtClean="0">
                <a:solidFill>
                  <a:srgbClr val="FF0000"/>
                </a:solidFill>
              </a:rPr>
              <a:t>Second </a:t>
            </a:r>
            <a:r>
              <a:rPr lang="en-US" sz="3600" dirty="0">
                <a:solidFill>
                  <a:srgbClr val="FF0000"/>
                </a:solidFill>
              </a:rPr>
              <a:t>Cut</a:t>
            </a:r>
            <a:endParaRPr lang="en-US" sz="3600" dirty="0">
              <a:solidFill>
                <a:srgbClr val="FF0000"/>
              </a:solidFill>
            </a:endParaRPr>
          </a:p>
        </p:txBody>
      </p:sp>
    </p:spTree>
    <p:extLst>
      <p:ext uri="{BB962C8B-B14F-4D97-AF65-F5344CB8AC3E}">
        <p14:creationId xmlns:p14="http://schemas.microsoft.com/office/powerpoint/2010/main" val="380723907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8285" y="2210870"/>
            <a:ext cx="5690994" cy="1200329"/>
          </a:xfrm>
          <a:prstGeom prst="rect">
            <a:avLst/>
          </a:prstGeom>
          <a:noFill/>
        </p:spPr>
        <p:txBody>
          <a:bodyPr wrap="square" rtlCol="0">
            <a:spAutoFit/>
          </a:bodyPr>
          <a:lstStyle/>
          <a:p>
            <a:r>
              <a:rPr lang="en-US" sz="3600" dirty="0" smtClean="0">
                <a:solidFill>
                  <a:srgbClr val="0000FF"/>
                </a:solidFill>
              </a:rPr>
              <a:t>Continue with the new piece till only the crumbs are left</a:t>
            </a:r>
            <a:endParaRPr lang="en-US" sz="3600" dirty="0">
              <a:solidFill>
                <a:srgbClr val="0000FF"/>
              </a:solidFill>
            </a:endParaRPr>
          </a:p>
        </p:txBody>
      </p:sp>
    </p:spTree>
    <p:extLst>
      <p:ext uri="{BB962C8B-B14F-4D97-AF65-F5344CB8AC3E}">
        <p14:creationId xmlns:p14="http://schemas.microsoft.com/office/powerpoint/2010/main" val="16282341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0210" y="1128951"/>
            <a:ext cx="7603669" cy="5078313"/>
          </a:xfrm>
          <a:prstGeom prst="rect">
            <a:avLst/>
          </a:prstGeom>
          <a:noFill/>
        </p:spPr>
        <p:txBody>
          <a:bodyPr wrap="square" rtlCol="0">
            <a:spAutoFit/>
          </a:bodyPr>
          <a:lstStyle/>
          <a:p>
            <a:r>
              <a:rPr lang="en-GB" sz="3200" i="1" dirty="0">
                <a:solidFill>
                  <a:srgbClr val="FF0000"/>
                </a:solidFill>
              </a:rPr>
              <a:t>A mathematician named Hall</a:t>
            </a:r>
            <a:r>
              <a:rPr lang="en-GB" sz="3200" i="1" dirty="0" smtClean="0">
                <a:solidFill>
                  <a:srgbClr val="FF0000"/>
                </a:solidFill>
              </a:rPr>
              <a:t>,</a:t>
            </a:r>
          </a:p>
          <a:p>
            <a:endParaRPr lang="en-GB" sz="3200" dirty="0">
              <a:solidFill>
                <a:srgbClr val="FF0000"/>
              </a:solidFill>
            </a:endParaRPr>
          </a:p>
          <a:p>
            <a:r>
              <a:rPr lang="en-GB" sz="3200" i="1" dirty="0" smtClean="0">
                <a:solidFill>
                  <a:srgbClr val="FF0000"/>
                </a:solidFill>
              </a:rPr>
              <a:t>Once </a:t>
            </a:r>
            <a:r>
              <a:rPr lang="en-GB" sz="3200" i="1" dirty="0">
                <a:solidFill>
                  <a:srgbClr val="FF0000"/>
                </a:solidFill>
              </a:rPr>
              <a:t>went to a fancy dress ball,</a:t>
            </a:r>
            <a:endParaRPr lang="en-GB" sz="3200" dirty="0">
              <a:solidFill>
                <a:srgbClr val="FF0000"/>
              </a:solidFill>
            </a:endParaRPr>
          </a:p>
          <a:p>
            <a:r>
              <a:rPr lang="en-GB" sz="3200" i="1" dirty="0">
                <a:solidFill>
                  <a:srgbClr val="FF0000"/>
                </a:solidFill>
              </a:rPr>
              <a:t>                                     </a:t>
            </a:r>
            <a:endParaRPr lang="en-GB" sz="3200" i="1" dirty="0">
              <a:solidFill>
                <a:srgbClr val="FF0000"/>
              </a:solidFill>
            </a:endParaRPr>
          </a:p>
          <a:p>
            <a:r>
              <a:rPr lang="en-GB" sz="3200" i="1" dirty="0" smtClean="0">
                <a:solidFill>
                  <a:srgbClr val="FF0000"/>
                </a:solidFill>
              </a:rPr>
              <a:t>They </a:t>
            </a:r>
            <a:r>
              <a:rPr lang="en-GB" sz="3200" i="1" dirty="0">
                <a:solidFill>
                  <a:srgbClr val="FF0000"/>
                </a:solidFill>
              </a:rPr>
              <a:t>thought they would risk it,</a:t>
            </a:r>
            <a:endParaRPr lang="en-GB" sz="3200" dirty="0">
              <a:solidFill>
                <a:srgbClr val="FF0000"/>
              </a:solidFill>
            </a:endParaRPr>
          </a:p>
          <a:p>
            <a:r>
              <a:rPr lang="en-GB" sz="3200" i="1" dirty="0">
                <a:solidFill>
                  <a:srgbClr val="FF0000"/>
                </a:solidFill>
              </a:rPr>
              <a:t>                                     </a:t>
            </a:r>
            <a:endParaRPr lang="en-GB" sz="3200" i="1" dirty="0" smtClean="0">
              <a:solidFill>
                <a:srgbClr val="FF0000"/>
              </a:solidFill>
            </a:endParaRPr>
          </a:p>
          <a:p>
            <a:r>
              <a:rPr lang="en-GB" sz="3200" i="1" dirty="0" smtClean="0">
                <a:solidFill>
                  <a:srgbClr val="FF0000"/>
                </a:solidFill>
              </a:rPr>
              <a:t>And </a:t>
            </a:r>
            <a:r>
              <a:rPr lang="en-GB" sz="3200" i="1" dirty="0">
                <a:solidFill>
                  <a:srgbClr val="FF0000"/>
                </a:solidFill>
              </a:rPr>
              <a:t>go as a biscuit,</a:t>
            </a:r>
            <a:endParaRPr lang="en-GB" sz="3200" dirty="0">
              <a:solidFill>
                <a:srgbClr val="FF0000"/>
              </a:solidFill>
            </a:endParaRPr>
          </a:p>
          <a:p>
            <a:r>
              <a:rPr lang="en-GB" sz="3200" i="1" dirty="0">
                <a:solidFill>
                  <a:srgbClr val="FF0000"/>
                </a:solidFill>
              </a:rPr>
              <a:t>                                     </a:t>
            </a:r>
            <a:endParaRPr lang="en-GB" sz="3200" i="1" dirty="0" smtClean="0">
              <a:solidFill>
                <a:srgbClr val="FF0000"/>
              </a:solidFill>
            </a:endParaRPr>
          </a:p>
          <a:p>
            <a:r>
              <a:rPr lang="en-GB" sz="3200" i="1" dirty="0" smtClean="0">
                <a:solidFill>
                  <a:srgbClr val="FF0000"/>
                </a:solidFill>
              </a:rPr>
              <a:t>But </a:t>
            </a:r>
            <a:r>
              <a:rPr lang="en-GB" sz="3200" i="1" dirty="0">
                <a:solidFill>
                  <a:srgbClr val="FF0000"/>
                </a:solidFill>
              </a:rPr>
              <a:t>a dog ate them up, crumbs and all.</a:t>
            </a:r>
            <a:endParaRPr lang="en-GB" sz="3200" dirty="0">
              <a:solidFill>
                <a:srgbClr val="FF0000"/>
              </a:solidFill>
            </a:endParaRPr>
          </a:p>
          <a:p>
            <a:r>
              <a:rPr lang="en-GB" i="1" dirty="0">
                <a:solidFill>
                  <a:srgbClr val="FF0000"/>
                </a:solidFill>
              </a:rPr>
              <a:t> </a:t>
            </a:r>
            <a:endParaRPr lang="en-GB"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6491495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76269" y="250880"/>
            <a:ext cx="9782862" cy="5380154"/>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9880171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adratic"/>
          <p:cNvPicPr/>
          <p:nvPr/>
        </p:nvPicPr>
        <p:blipFill>
          <a:blip r:embed="rId2">
            <a:extLst>
              <a:ext uri="{28A0092B-C50C-407E-A947-70E740481C1C}">
                <a14:useLocalDpi xmlns:a14="http://schemas.microsoft.com/office/drawing/2010/main" val="0"/>
              </a:ext>
            </a:extLst>
          </a:blip>
          <a:srcRect/>
          <a:stretch>
            <a:fillRect/>
          </a:stretch>
        </p:blipFill>
        <p:spPr bwMode="auto">
          <a:xfrm>
            <a:off x="1513489" y="1043704"/>
            <a:ext cx="3869657" cy="5253306"/>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5932184" y="1408999"/>
            <a:ext cx="2957393" cy="461665"/>
          </a:xfrm>
          <a:prstGeom prst="rect">
            <a:avLst/>
          </a:prstGeom>
          <a:noFill/>
        </p:spPr>
        <p:txBody>
          <a:bodyPr wrap="square" rtlCol="0">
            <a:spAutoFit/>
          </a:bodyPr>
          <a:lstStyle/>
          <a:p>
            <a:r>
              <a:rPr lang="en-US" sz="2400" dirty="0" smtClean="0">
                <a:solidFill>
                  <a:srgbClr val="FF0000"/>
                </a:solidFill>
              </a:rPr>
              <a:t>The scary </a:t>
            </a:r>
            <a:r>
              <a:rPr lang="en-US" sz="2400" dirty="0" err="1" smtClean="0">
                <a:solidFill>
                  <a:srgbClr val="FF0000"/>
                </a:solidFill>
              </a:rPr>
              <a:t>maths</a:t>
            </a:r>
            <a:r>
              <a:rPr lang="en-US" sz="2400" dirty="0" smtClean="0">
                <a:solidFill>
                  <a:srgbClr val="FF0000"/>
                </a:solidFill>
              </a:rPr>
              <a:t> myth</a:t>
            </a:r>
            <a:endParaRPr lang="en-US" sz="2400" dirty="0">
              <a:solidFill>
                <a:srgbClr val="FF0000"/>
              </a:solidFill>
            </a:endParaRPr>
          </a:p>
        </p:txBody>
      </p:sp>
    </p:spTree>
    <p:extLst>
      <p:ext uri="{BB962C8B-B14F-4D97-AF65-F5344CB8AC3E}">
        <p14:creationId xmlns:p14="http://schemas.microsoft.com/office/powerpoint/2010/main" val="26760453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6125</TotalTime>
  <Words>1587</Words>
  <Application>Microsoft Macintosh PowerPoint</Application>
  <PresentationFormat>On-screen Show (4:3)</PresentationFormat>
  <Paragraphs>312</Paragraphs>
  <Slides>75</Slides>
  <Notes>0</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Bath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 Christopher Budd</dc:creator>
  <cp:lastModifiedBy>Prof. Christopher Budd</cp:lastModifiedBy>
  <cp:revision>49</cp:revision>
  <dcterms:created xsi:type="dcterms:W3CDTF">2020-01-31T16:27:55Z</dcterms:created>
  <dcterms:modified xsi:type="dcterms:W3CDTF">2020-02-08T20:13:25Z</dcterms:modified>
</cp:coreProperties>
</file>